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4" r:id="rId14"/>
    <p:sldId id="268" r:id="rId15"/>
    <p:sldId id="302" r:id="rId16"/>
    <p:sldId id="303" r:id="rId17"/>
    <p:sldId id="269" r:id="rId18"/>
    <p:sldId id="270" r:id="rId19"/>
    <p:sldId id="271" r:id="rId20"/>
    <p:sldId id="272" r:id="rId21"/>
    <p:sldId id="273" r:id="rId22"/>
    <p:sldId id="305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301" r:id="rId36"/>
    <p:sldId id="286" r:id="rId37"/>
    <p:sldId id="287" r:id="rId38"/>
    <p:sldId id="288" r:id="rId39"/>
    <p:sldId id="289" r:id="rId40"/>
    <p:sldId id="290" r:id="rId41"/>
    <p:sldId id="300" r:id="rId42"/>
    <p:sldId id="291" r:id="rId43"/>
    <p:sldId id="292" r:id="rId44"/>
    <p:sldId id="293" r:id="rId45"/>
    <p:sldId id="294" r:id="rId46"/>
    <p:sldId id="296" r:id="rId47"/>
    <p:sldId id="297" r:id="rId48"/>
    <p:sldId id="298" r:id="rId49"/>
    <p:sldId id="299" r:id="rId50"/>
    <p:sldId id="306" r:id="rId51"/>
    <p:sldId id="307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g7ruodIGiURDkkvLn/PMdIKQZH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754E90-A1DE-49AF-8FCC-4541D701FD55}">
  <a:tblStyle styleId="{36754E90-A1DE-49AF-8FCC-4541D701FD5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29" y="53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1169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6140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0b9f51f7a_2_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회의 사진 삭제 / 대표님 -&gt; 회사측 변경 / 제주 꿀스틱 방향성 추가(제주 이미지나 잇더+제주 느낌 이미지)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멘트 : </a:t>
            </a:r>
            <a:endParaRPr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회사측과의 미팅을 통해 프로젝트에 관한 세부 요청사항을 전달 받음.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회사 이미지를 고려해 제주 꿀스틱으로 방향성 설정</a:t>
            </a:r>
            <a:endParaRPr/>
          </a:p>
        </p:txBody>
      </p:sp>
      <p:sp>
        <p:nvSpPr>
          <p:cNvPr id="162" name="Google Shape;162;g240b9f51f7a_2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69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97af81c5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97af81c5a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설명 축약해서 플랫폼 한장에 정리 / 스마트스토어 연령대 보완 / 제품 수 및 데이터 수 표기</a:t>
            </a:r>
            <a:endParaRPr/>
          </a:p>
        </p:txBody>
      </p:sp>
      <p:sp>
        <p:nvSpPr>
          <p:cNvPr id="177" name="Google Shape;177;g2797af81c5a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7769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97af81c5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97af81c5a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채널 요약 삭제 / 툴 이랑 raw data로 소제목 표시 / 데이터 프레임 일단 플랫폼별로 다 가져와서 첨부(수집한 원본 데이터로) 다 안들어갈 듯…</a:t>
            </a:r>
            <a:endParaRPr/>
          </a:p>
        </p:txBody>
      </p:sp>
      <p:sp>
        <p:nvSpPr>
          <p:cNvPr id="202" name="Google Shape;202;g2797af81c5a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92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0b9f51f7a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0b9f51f7a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리뷰 및 블로그 바른이랑 키위 토큰화 비교예시 필요(QnA용으로라도) / 토큰화 예시 좀 이쁘게.. 너무 던져논 느낌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멘트:</a:t>
            </a:r>
            <a:endParaRPr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형태소 분석 성능 테스트 결과를 바탕으로 1위(바른), 2위(kiwi) 형태소 분석기 모델 활용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각 데이터 유형에 적합한 형태소 분석기 활용 (블로그 데이터 : kiwi, 리뷰데이터 : 바른)</a:t>
            </a:r>
            <a:endParaRPr/>
          </a:p>
        </p:txBody>
      </p:sp>
      <p:sp>
        <p:nvSpPr>
          <p:cNvPr id="220" name="Google Shape;220;g240b9f51f7a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650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0b9f51f7a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0b9f51f7a_3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불용어 리스트 취합해서 써야함 / 워드클라우드와 불용어 리스트 조화롭게 배치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멘트 :</a:t>
            </a:r>
            <a:endParaRPr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불용어 제거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분석 대상이 아닌 단어들 제거</a:t>
            </a:r>
            <a:endParaRPr/>
          </a:p>
        </p:txBody>
      </p:sp>
      <p:sp>
        <p:nvSpPr>
          <p:cNvPr id="237" name="Google Shape;237;g240b9f51f7a_3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5300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0b9f51f7a_2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0b9f51f7a_2_1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40b9f51f7a_2_1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4105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단편적인 리뷰 예시와 블로그 예시 한번에 보여주기(비교) / 리뷰와 블로그 예시라고 각 예시 밑에 명시(블로그, 리뷰 티가 나게 시각화)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멘트 : </a:t>
            </a:r>
            <a:endParaRPr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짧은 문장의 리뷰데이터에 비해 블로그 데이터는 여러 문장으로 많은 정보를 담고 있음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블로그 데이터에는 TPO(시간/사람/상황)가 잘 나타나 소비자들의 자세한 니즈를 파악할 수 있음</a:t>
            </a:r>
            <a:endParaRPr/>
          </a:p>
        </p:txBody>
      </p:sp>
      <p:sp>
        <p:nvSpPr>
          <p:cNvPr id="268" name="Google Shape;2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326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0b9f51f7a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화질 안좋음(코드에서 다시 캡쳐/워드꺼 복붙) / 데이터 제목 써주기 / 워클은 워클끼리 빈도는 빈도끼리 붙여서 보여주는게 나을듯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멘트</a:t>
            </a:r>
            <a:endParaRPr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회사측과의 미팅에서 제주 꿀스틱으로 방향성을 제시받아 일반 꿀스틱과 제주 꿀스틱으로 나눠 빈도 분석 수행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일반 꿀스틱과 제주 꿀스틱의 단어 출현 빈도가 비슷하게 나타남.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‘천연’, ‘자연’ 키워드의 빈도가 높음</a:t>
            </a:r>
            <a:endParaRPr/>
          </a:p>
        </p:txBody>
      </p:sp>
      <p:sp>
        <p:nvSpPr>
          <p:cNvPr id="291" name="Google Shape;291;g240b9f51f7a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057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0b9f51f7a_2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천연, 자연과 함께 나오는 키워드 빈도 순위 테이블 보여주기 / 연관분석과 탄소 동위원소비 조화 안됨 -&gt; 차라리 다른페이지로 구성</a:t>
            </a:r>
            <a:endParaRPr/>
          </a:p>
        </p:txBody>
      </p:sp>
      <p:sp>
        <p:nvSpPr>
          <p:cNvPr id="315" name="Google Shape;315;g240b9f51f7a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372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0b9f51f7a_2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일반 꿀스틱 워클이랑 빈도 비교해서 제시해야 차이점 명확히 보임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멘트:</a:t>
            </a:r>
            <a:endParaRPr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제주 꿀스틱의 경우 한라산, 감귤과 같은 제주의 특산품과 자연에 대한 키워드가 나타남.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꿀스틱의 본질적인 천연, 자연과 더불어 제주의 자연에 대한 관심도 높음</a:t>
            </a:r>
            <a:endParaRPr/>
          </a:p>
        </p:txBody>
      </p:sp>
      <p:sp>
        <p:nvSpPr>
          <p:cNvPr id="333" name="Google Shape;333;g240b9f51f7a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9898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40b9f51f7a_2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" name="Google Shape;32;g240b9f51f7a_2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동그라미 기호 말고 다른 이미지로 대체</a:t>
            </a:r>
            <a:endParaRPr/>
          </a:p>
        </p:txBody>
      </p:sp>
      <p:sp>
        <p:nvSpPr>
          <p:cNvPr id="33" name="Google Shape;33;g240b9f51f7a_2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705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0b9f51f7a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0b9f51f7a_2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40b9f51f7a_2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2362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0b9f51f7a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0b9f51f7a_2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240b9f51f7a_2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651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0b9f51f7a_2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40b9f51f7a_2_8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40b9f51f7a_2_8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2930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0b9f51f7a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40b9f51f7a_3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40b9f51f7a_3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6151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0b9f51f7a_3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0b9f51f7a_3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40b9f51f7a_3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9249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7a2c78c8b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7a2c78c8b8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7a2c78c8b8_1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4226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0b9f51f7a_3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40b9f51f7a_3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240b9f51f7a_3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90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7a66cc36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7a66cc362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27a66cc362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408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40b9f51f7a_3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40b9f51f7a_3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240b9f51f7a_3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0766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0ed4fa37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40ed4fa371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240ed4fa371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18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사진 좀만 더 이쁘게 배치 / 제주 얘기 추가</a:t>
            </a:r>
            <a:endParaRPr/>
          </a:p>
        </p:txBody>
      </p:sp>
      <p:sp>
        <p:nvSpPr>
          <p:cNvPr id="47" name="Google Shape;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5755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0ed4fa37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40ed4fa371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240ed4fa371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1800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40b9f51f7a_2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40b9f51f7a_2_1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240b9f51f7a_2_1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0074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40b9f51f7a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40b9f51f7a_2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240b9f51f7a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391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7a2c78c8b8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7a2c78c8b8_1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27a2c78c8b8_1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779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40b9f51f7a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40b9f51f7a_2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240b9f51f7a_2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5006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40b9f51f7a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40b9f51f7a_2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240b9f51f7a_2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684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40b9f51f7a_2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40b9f51f7a_2_1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g240b9f51f7a_2_1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6515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40b9f51f7a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40b9f51f7a_2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g240b9f51f7a_2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368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40b9f51f7a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40b9f51f7a_2_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240b9f51f7a_2_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513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40b9f51f7a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40b9f51f7a_2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240b9f51f7a_2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698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사진 좀만 더 이쁘게,,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멘트: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- 데이터 분석을 통한 꿀스틱 신제품 기획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- 기존 꿀스틱 제품 리뷰 분석을 통한 소비자 반응 분석</a:t>
            </a:r>
            <a:endParaRPr/>
          </a:p>
        </p:txBody>
      </p:sp>
      <p:sp>
        <p:nvSpPr>
          <p:cNvPr id="63" name="Google Shape;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314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40b9f51f7a_2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40b9f51f7a_2_1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240b9f51f7a_2_1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0458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40b9f51f7a_2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40b9f51f7a_2_5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g240b9f51f7a_2_5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130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40b9f51f7a_2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40b9f51f7a_2_6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240b9f51f7a_2_6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634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40b9f51f7a_2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40b9f51f7a_2_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g240b9f51f7a_2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90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787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0b9f51f7a_2_6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인사이트 뒤에 제품 기획 추가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전체적으로 구조 느낌나게 딱딱 떨어지게 디자인 </a:t>
            </a:r>
            <a:endParaRPr/>
          </a:p>
        </p:txBody>
      </p:sp>
      <p:sp>
        <p:nvSpPr>
          <p:cNvPr id="90" name="Google Shape;90;g240b9f51f7a_2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942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사진 교체</a:t>
            </a:r>
            <a:endParaRPr/>
          </a:p>
        </p:txBody>
      </p:sp>
      <p:sp>
        <p:nvSpPr>
          <p:cNvPr id="127" name="Google Shape;1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258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a2c78c8b8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업무 픽스</a:t>
            </a:r>
            <a:endParaRPr/>
          </a:p>
        </p:txBody>
      </p:sp>
      <p:sp>
        <p:nvSpPr>
          <p:cNvPr id="140" name="Google Shape;140;g27a2c78c8b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0909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/>
              <a:t>양식 맞추고 일정 맞추기</a:t>
            </a: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11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hyperlink" Target="https://www.asiae.co.kr/article/2023083115594595816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75.png"/><Relationship Id="rId4" Type="http://schemas.openxmlformats.org/officeDocument/2006/relationships/image" Target="../media/image82.png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3.png"/><Relationship Id="rId5" Type="http://schemas.openxmlformats.org/officeDocument/2006/relationships/image" Target="../media/image87.png"/><Relationship Id="rId10" Type="http://schemas.openxmlformats.org/officeDocument/2006/relationships/image" Target="../media/image78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88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"/>
          <p:cNvSpPr txBox="1"/>
          <p:nvPr/>
        </p:nvSpPr>
        <p:spPr>
          <a:xfrm>
            <a:off x="6705468" y="4797345"/>
            <a:ext cx="5158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ko-KR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ko-KR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조 </a:t>
            </a:r>
            <a:r>
              <a:rPr lang="ko-KR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두잇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팀원 : 홍성욱</a:t>
            </a:r>
            <a:r>
              <a:rPr lang="ko-KR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권영재</a:t>
            </a:r>
            <a:r>
              <a:rPr lang="ko-KR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신익환</a:t>
            </a:r>
            <a:endParaRPr sz="20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 descr="EMB0000378c3f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596175" y="2376888"/>
            <a:ext cx="11072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소비자 검색 키워드를 활용한 </a:t>
            </a:r>
            <a:endParaRPr lang="en-US" altLang="ko-KR" sz="4000" b="1" dirty="0" smtClean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식품소비 </a:t>
            </a:r>
            <a:r>
              <a:rPr lang="ko-KR" sz="4000" b="1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트렌드</a:t>
            </a:r>
            <a:r>
              <a:rPr lang="ko-KR" sz="40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분석 및 예측</a:t>
            </a:r>
            <a:endParaRPr sz="40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998325" y="81525"/>
            <a:ext cx="3480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T-아카데미 X 잇더컴퍼니</a:t>
            </a:r>
            <a:endParaRPr sz="2100" b="1" i="1"/>
          </a:p>
        </p:txBody>
      </p:sp>
      <p:cxnSp>
        <p:nvCxnSpPr>
          <p:cNvPr id="27" name="Google Shape;27;p1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" name="Google Shape;2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09" y="56624"/>
            <a:ext cx="105571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768094" y="3005115"/>
            <a:ext cx="156004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출처표기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마지막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4910" y="4723388"/>
            <a:ext cx="3305713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시각화 자료들 최신화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불용어</a:t>
            </a:r>
            <a:r>
              <a:rPr lang="ko-KR" altLang="en-US" dirty="0" smtClean="0"/>
              <a:t> 제거</a:t>
            </a:r>
            <a:r>
              <a:rPr lang="en-US" altLang="ko-KR" dirty="0"/>
              <a:t> </a:t>
            </a:r>
            <a:r>
              <a:rPr lang="ko-KR" altLang="en-US" dirty="0" smtClean="0"/>
              <a:t>점검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4260" y="3448359"/>
            <a:ext cx="663515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 필요한 모든 링크</a:t>
            </a:r>
            <a:r>
              <a:rPr lang="en-US" altLang="ko-KR" dirty="0" smtClean="0"/>
              <a:t>/</a:t>
            </a:r>
            <a:r>
              <a:rPr lang="ko-KR" altLang="en-US" dirty="0" smtClean="0"/>
              <a:t>자료 정리해서 </a:t>
            </a:r>
            <a:r>
              <a:rPr lang="ko-KR" altLang="en-US" dirty="0" err="1" smtClean="0"/>
              <a:t>페이지별</a:t>
            </a:r>
            <a:r>
              <a:rPr lang="ko-KR" altLang="en-US" dirty="0" smtClean="0"/>
              <a:t> 정리 후 넘겨주기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보고서</a:t>
            </a:r>
            <a:r>
              <a:rPr lang="en-US" altLang="ko-KR" dirty="0" smtClean="0"/>
              <a:t>/</a:t>
            </a:r>
            <a:r>
              <a:rPr lang="ko-KR" altLang="en-US" dirty="0" smtClean="0"/>
              <a:t>뉴스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,,)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4910" y="5105100"/>
            <a:ext cx="670568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전체적으로 그래프 항목별 이름</a:t>
            </a:r>
            <a:r>
              <a:rPr lang="en-US" altLang="ko-KR" dirty="0" smtClean="0"/>
              <a:t>/</a:t>
            </a:r>
            <a:r>
              <a:rPr lang="ko-KR" altLang="en-US" dirty="0" smtClean="0"/>
              <a:t>리뷰 예시 크기 키워주고 </a:t>
            </a:r>
            <a:r>
              <a:rPr lang="ko-KR" altLang="en-US" dirty="0" err="1" smtClean="0"/>
              <a:t>잘보이게</a:t>
            </a:r>
            <a:r>
              <a:rPr lang="en-US" altLang="ko-KR" dirty="0" smtClean="0"/>
              <a:t>,, </a:t>
            </a:r>
            <a:r>
              <a:rPr lang="ko-KR" altLang="en-US" dirty="0" smtClean="0"/>
              <a:t>눈에 </a:t>
            </a:r>
            <a:r>
              <a:rPr lang="ko-KR" altLang="en-US" dirty="0" err="1" smtClean="0"/>
              <a:t>안들어옴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4910" y="3881903"/>
            <a:ext cx="1132041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그래프 통일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4910" y="4341676"/>
            <a:ext cx="389401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 그냥 넣어서 </a:t>
            </a:r>
            <a:r>
              <a:rPr lang="ko-KR" altLang="en-US" dirty="0" err="1" smtClean="0"/>
              <a:t>쓰지말고</a:t>
            </a:r>
            <a:r>
              <a:rPr lang="ko-KR" altLang="en-US" dirty="0" smtClean="0"/>
              <a:t> 크기 통일해서 사용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0b9f51f7a_2_754"/>
          <p:cNvSpPr/>
          <p:nvPr/>
        </p:nvSpPr>
        <p:spPr>
          <a:xfrm>
            <a:off x="250475" y="1110100"/>
            <a:ext cx="11560200" cy="56847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</a:t>
            </a:r>
            <a:endParaRPr sz="1600"/>
          </a:p>
        </p:txBody>
      </p:sp>
      <p:sp>
        <p:nvSpPr>
          <p:cNvPr id="165" name="Google Shape;165;g240b9f51f7a_2_754"/>
          <p:cNvSpPr/>
          <p:nvPr/>
        </p:nvSpPr>
        <p:spPr>
          <a:xfrm>
            <a:off x="696001" y="889650"/>
            <a:ext cx="3015000" cy="488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 회의 및 기획서 작성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66" name="Google Shape;166;g240b9f51f7a_2_754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167" name="Google Shape;167;g240b9f51f7a_2_754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68" name="Google Shape;168;g240b9f51f7a_2_7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g240b9f51f7a_2_754"/>
          <p:cNvSpPr txBox="1"/>
          <p:nvPr/>
        </p:nvSpPr>
        <p:spPr>
          <a:xfrm>
            <a:off x="956025" y="67400"/>
            <a:ext cx="4410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프로젝트 수행 결과</a:t>
            </a:r>
            <a:endParaRPr sz="2100" b="1"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g240b9f51f7a_2_754"/>
          <p:cNvSpPr txBox="1"/>
          <p:nvPr/>
        </p:nvSpPr>
        <p:spPr>
          <a:xfrm>
            <a:off x="696000" y="1948438"/>
            <a:ext cx="6207600" cy="3457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요청사항</a:t>
            </a: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1. 제품 </a:t>
            </a:r>
            <a:r>
              <a:rPr lang="ko-KR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브랜딩</a:t>
            </a: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b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방향성 제안 : 제주의 </a:t>
            </a: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이미지가 담긴 </a:t>
            </a:r>
            <a:r>
              <a:rPr lang="ko-KR" b="1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브랜딩</a:t>
            </a:r>
            <a:r>
              <a:rPr lang="ko-KR" b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2. 제품 패키지 </a:t>
            </a:r>
            <a:r>
              <a:rPr lang="ko-KR" b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선호도</a:t>
            </a: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3. 첨가물에 대한 소비자의 </a:t>
            </a:r>
            <a:r>
              <a:rPr lang="ko-KR" b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반응</a:t>
            </a: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4. 소비자의 꿀을 활용한 </a:t>
            </a:r>
            <a:r>
              <a:rPr lang="ko-KR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레시피</a:t>
            </a: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lang="en-US" altLang="ko-KR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altLang="ko-KR" b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</a:t>
            </a:r>
            <a:r>
              <a:rPr lang="ko-KR" b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제품의 </a:t>
            </a:r>
            <a:r>
              <a:rPr lang="ko-KR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콘텐츠</a:t>
            </a: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b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구상</a:t>
            </a: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" name="Google Shape;171;g240b9f51f7a_2_754"/>
          <p:cNvPicPr preferRelativeResize="0"/>
          <p:nvPr/>
        </p:nvPicPr>
        <p:blipFill rotWithShape="1">
          <a:blip r:embed="rId4">
            <a:alphaModFix/>
          </a:blip>
          <a:srcRect b="16240"/>
          <a:stretch/>
        </p:blipFill>
        <p:spPr>
          <a:xfrm>
            <a:off x="7475100" y="1963150"/>
            <a:ext cx="3345300" cy="3457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2" name="Google Shape;172;g240b9f51f7a_2_754"/>
          <p:cNvSpPr txBox="1"/>
          <p:nvPr/>
        </p:nvSpPr>
        <p:spPr>
          <a:xfrm>
            <a:off x="696000" y="5565898"/>
            <a:ext cx="62076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&lt;프로젝트 상세 요청사항&gt; </a:t>
            </a:r>
            <a:endParaRPr/>
          </a:p>
        </p:txBody>
      </p:sp>
      <p:sp>
        <p:nvSpPr>
          <p:cNvPr id="173" name="Google Shape;173;g240b9f51f7a_2_754"/>
          <p:cNvSpPr txBox="1"/>
          <p:nvPr/>
        </p:nvSpPr>
        <p:spPr>
          <a:xfrm>
            <a:off x="7475100" y="5607014"/>
            <a:ext cx="33453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&lt;기획서 작성&gt;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97af81c5a_0_63"/>
          <p:cNvSpPr/>
          <p:nvPr/>
        </p:nvSpPr>
        <p:spPr>
          <a:xfrm>
            <a:off x="263175" y="987750"/>
            <a:ext cx="11560200" cy="56472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80" name="Google Shape;180;g2797af81c5a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150" y="1618800"/>
            <a:ext cx="1011471" cy="67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g2797af81c5a_0_63"/>
          <p:cNvCxnSpPr/>
          <p:nvPr/>
        </p:nvCxnSpPr>
        <p:spPr>
          <a:xfrm rot="10800000" flipH="1">
            <a:off x="2710765" y="1565606"/>
            <a:ext cx="8763300" cy="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g2797af81c5a_0_63"/>
          <p:cNvSpPr txBox="1"/>
          <p:nvPr/>
        </p:nvSpPr>
        <p:spPr>
          <a:xfrm>
            <a:off x="2710787" y="1601238"/>
            <a:ext cx="85233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dirty="0">
                <a:solidFill>
                  <a:srgbClr val="37415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- 30~40대의 연령에서 높은 이용률을 보임.</a:t>
            </a:r>
            <a:r>
              <a:rPr lang="ko-KR" sz="800" dirty="0">
                <a:solidFill>
                  <a:srgbClr val="37415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800" dirty="0" err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</a:t>
            </a:r>
            <a:r>
              <a:rPr lang="ko-KR" sz="800" dirty="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 랩</a:t>
            </a:r>
            <a:r>
              <a:rPr lang="ko-KR" sz="800" dirty="0">
                <a:solidFill>
                  <a:srgbClr val="37415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300" dirty="0">
              <a:solidFill>
                <a:srgbClr val="37415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dirty="0">
                <a:solidFill>
                  <a:srgbClr val="37415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총 133개의 상품의 55,796건의 리뷰 데이터.</a:t>
            </a:r>
            <a:endParaRPr sz="800" dirty="0"/>
          </a:p>
        </p:txBody>
      </p:sp>
      <p:pic>
        <p:nvPicPr>
          <p:cNvPr id="183" name="Google Shape;183;g2797af81c5a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00" y="2437424"/>
            <a:ext cx="1986025" cy="4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797af81c5a_0_63"/>
          <p:cNvSpPr txBox="1"/>
          <p:nvPr/>
        </p:nvSpPr>
        <p:spPr>
          <a:xfrm>
            <a:off x="2741800" y="2205873"/>
            <a:ext cx="86280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’22년 기준 </a:t>
            </a:r>
            <a:r>
              <a:rPr lang="ko-KR" sz="1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블로그</a:t>
            </a:r>
            <a:r>
              <a:rPr lang="ko-KR" sz="1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약 3,200만개가 운영 중이며 총 103만명의 사용자가 주 1회 </a:t>
            </a:r>
            <a:r>
              <a:rPr lang="ko-KR" sz="1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이상블로그</a:t>
            </a:r>
            <a:r>
              <a:rPr lang="ko-KR" sz="1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글 업로드.</a:t>
            </a:r>
            <a:endParaRPr sz="13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그 중 55%가 20대 사용자.</a:t>
            </a:r>
            <a:r>
              <a:rPr lang="ko-KR" sz="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(http://www.madtimes.org/news/articleView.html?idxno=15809)</a:t>
            </a:r>
            <a:endParaRPr sz="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300" dirty="0">
                <a:solidFill>
                  <a:srgbClr val="40404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총 1,768건 </a:t>
            </a:r>
            <a:r>
              <a:rPr lang="ko-KR" sz="1300" dirty="0" err="1">
                <a:solidFill>
                  <a:srgbClr val="40404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블로그</a:t>
            </a:r>
            <a:r>
              <a:rPr lang="ko-KR" sz="1300" dirty="0">
                <a:solidFill>
                  <a:srgbClr val="40404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데이터. </a:t>
            </a:r>
            <a:r>
              <a:rPr lang="ko-KR" sz="1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T.P.O(</a:t>
            </a:r>
            <a:r>
              <a:rPr lang="ko-KR" sz="1300" dirty="0">
                <a:solidFill>
                  <a:srgbClr val="40404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시간(time), 장소(place), 상황(occasion)) 정보 다수. </a:t>
            </a:r>
            <a:endParaRPr sz="13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g2797af81c5a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850" y="3156100"/>
            <a:ext cx="1685525" cy="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797af81c5a_0_63"/>
          <p:cNvSpPr/>
          <p:nvPr/>
        </p:nvSpPr>
        <p:spPr>
          <a:xfrm>
            <a:off x="829951" y="848850"/>
            <a:ext cx="2624400" cy="539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 플랫폼 선정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87" name="Google Shape;187;g2797af81c5a_0_63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8" name="Google Shape;188;g2797af81c5a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797af81c5a_0_63"/>
          <p:cNvSpPr txBox="1"/>
          <p:nvPr/>
        </p:nvSpPr>
        <p:spPr>
          <a:xfrm>
            <a:off x="2710775" y="4098446"/>
            <a:ext cx="81513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-</a:t>
            </a:r>
            <a:r>
              <a:rPr lang="ko-KR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ko-KR" sz="1300">
                <a:solidFill>
                  <a:schemeClr val="dk1"/>
                </a:solidFill>
              </a:rPr>
              <a:t>주 고객층은 20~30대 여성(65%)으로, 최근 MZ세대 사이에서 ‘힙한 쇼핑몰’로 통하며 워커비가 입점해있음.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-</a:t>
            </a:r>
            <a:r>
              <a:rPr lang="ko-KR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ko-KR" sz="1300">
                <a:solidFill>
                  <a:schemeClr val="dk1"/>
                </a:solidFill>
              </a:rPr>
              <a:t>23년 2분기 기준 월간 이용자 수 약 100만명, 21년 기준 누적 회원 약 300만명.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>
                <a:solidFill>
                  <a:schemeClr val="dk1"/>
                </a:solidFill>
              </a:rPr>
              <a:t>- 총 46개의 상품의 4924건의 리뷰 데이터.</a:t>
            </a:r>
            <a:endParaRPr/>
          </a:p>
        </p:txBody>
      </p:sp>
      <p:sp>
        <p:nvSpPr>
          <p:cNvPr id="190" name="Google Shape;190;g2797af81c5a_0_63"/>
          <p:cNvSpPr txBox="1"/>
          <p:nvPr/>
        </p:nvSpPr>
        <p:spPr>
          <a:xfrm>
            <a:off x="2721250" y="5536125"/>
            <a:ext cx="86691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3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20~30대의 이용 비율이 높으며, 여성(86%)이 남성(64%)보다 이용 비율이 높음.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총 48개 상품의 1921건의 리뷰 데이터</a:t>
            </a:r>
            <a:endParaRPr sz="1300">
              <a:solidFill>
                <a:srgbClr val="1E1E1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54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2797af81c5a_0_63"/>
          <p:cNvSpPr txBox="1"/>
          <p:nvPr/>
        </p:nvSpPr>
        <p:spPr>
          <a:xfrm>
            <a:off x="2710775" y="3004362"/>
            <a:ext cx="86280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- 23년 기준 온라인 식료품 시장 점유율 2위, 누적 회원 약 1200만명, 월 이용자 수 약 300만명.</a:t>
            </a:r>
            <a:endParaRPr sz="13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주 고객층은 소득 수준이 높은 30~40대 여성과 제대로 한 끼를 먹고 싶어하는 1~2인 가구의 20대 여성이며,</a:t>
            </a:r>
            <a:endParaRPr sz="13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최근 고령층이 크게 확대되고 있음.</a:t>
            </a:r>
            <a:r>
              <a:rPr lang="ko-KR" sz="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(출처)</a:t>
            </a:r>
            <a:endParaRPr sz="13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총 18개의 상품의 10,476건 리뷰 데이터.</a:t>
            </a:r>
            <a:endParaRPr sz="13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2" name="Google Shape;192;g2797af81c5a_0_63"/>
          <p:cNvCxnSpPr/>
          <p:nvPr/>
        </p:nvCxnSpPr>
        <p:spPr>
          <a:xfrm rot="10800000" flipH="1">
            <a:off x="2710765" y="2219706"/>
            <a:ext cx="8763300" cy="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g2797af81c5a_0_63"/>
          <p:cNvCxnSpPr/>
          <p:nvPr/>
        </p:nvCxnSpPr>
        <p:spPr>
          <a:xfrm rot="10800000" flipH="1">
            <a:off x="2710765" y="2983218"/>
            <a:ext cx="8763300" cy="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g2797af81c5a_0_63"/>
          <p:cNvCxnSpPr/>
          <p:nvPr/>
        </p:nvCxnSpPr>
        <p:spPr>
          <a:xfrm rot="10800000" flipH="1">
            <a:off x="2710765" y="4122518"/>
            <a:ext cx="8763300" cy="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g2797af81c5a_0_63"/>
          <p:cNvCxnSpPr/>
          <p:nvPr/>
        </p:nvCxnSpPr>
        <p:spPr>
          <a:xfrm rot="10800000" flipH="1">
            <a:off x="2710765" y="5286443"/>
            <a:ext cx="8763300" cy="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6" name="Google Shape;196;g2797af81c5a_0_63"/>
          <p:cNvPicPr preferRelativeResize="0"/>
          <p:nvPr/>
        </p:nvPicPr>
        <p:blipFill rotWithShape="1">
          <a:blip r:embed="rId7">
            <a:alphaModFix/>
          </a:blip>
          <a:srcRect t="22439" b="15297"/>
          <a:stretch/>
        </p:blipFill>
        <p:spPr>
          <a:xfrm>
            <a:off x="811363" y="4397287"/>
            <a:ext cx="1543050" cy="5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797af81c5a_0_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513" y="5643750"/>
            <a:ext cx="1738785" cy="4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797af81c5a_0_63"/>
          <p:cNvSpPr txBox="1"/>
          <p:nvPr/>
        </p:nvSpPr>
        <p:spPr>
          <a:xfrm>
            <a:off x="956025" y="67400"/>
            <a:ext cx="4410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프로젝트 수행 결과</a:t>
            </a:r>
            <a:endParaRPr sz="2100" b="1"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96102" y="1241526"/>
            <a:ext cx="199926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 뒤에 괄호로 필요</a:t>
            </a:r>
            <a:r>
              <a:rPr lang="en-US" altLang="ko-KR" dirty="0" smtClean="0"/>
              <a:t>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97af81c5a_0_101"/>
          <p:cNvSpPr/>
          <p:nvPr/>
        </p:nvSpPr>
        <p:spPr>
          <a:xfrm>
            <a:off x="237775" y="1047750"/>
            <a:ext cx="11560200" cy="57171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05" name="Google Shape;205;g2797af81c5a_0_101"/>
          <p:cNvPicPr preferRelativeResize="0"/>
          <p:nvPr/>
        </p:nvPicPr>
        <p:blipFill rotWithShape="1">
          <a:blip r:embed="rId3">
            <a:alphaModFix/>
          </a:blip>
          <a:srcRect b="65687"/>
          <a:stretch/>
        </p:blipFill>
        <p:spPr>
          <a:xfrm>
            <a:off x="6009650" y="3914750"/>
            <a:ext cx="5201449" cy="12354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6" name="Google Shape;206;g2797af81c5a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350" y="1714500"/>
            <a:ext cx="2420500" cy="59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797af81c5a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300" y="2988525"/>
            <a:ext cx="2420501" cy="9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797af81c5a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5351" y="4381125"/>
            <a:ext cx="2420501" cy="11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797af81c5a_0_101"/>
          <p:cNvSpPr/>
          <p:nvPr/>
        </p:nvSpPr>
        <p:spPr>
          <a:xfrm>
            <a:off x="956025" y="819150"/>
            <a:ext cx="2933700" cy="539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데이터 수집 툴 및 구성</a:t>
            </a:r>
            <a:endParaRPr sz="19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10" name="Google Shape;210;g2797af81c5a_0_101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1" name="Google Shape;211;g2797af81c5a_0_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797af81c5a_0_101"/>
          <p:cNvSpPr txBox="1"/>
          <p:nvPr/>
        </p:nvSpPr>
        <p:spPr>
          <a:xfrm>
            <a:off x="1525350" y="5911850"/>
            <a:ext cx="24204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/>
              <a:t>&lt;데이터 수집 툴 &gt;</a:t>
            </a:r>
            <a:endParaRPr sz="2100"/>
          </a:p>
        </p:txBody>
      </p:sp>
      <p:pic>
        <p:nvPicPr>
          <p:cNvPr id="213" name="Google Shape;213;g2797af81c5a_0_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9650" y="2127188"/>
            <a:ext cx="52878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797af81c5a_0_101"/>
          <p:cNvSpPr txBox="1"/>
          <p:nvPr/>
        </p:nvSpPr>
        <p:spPr>
          <a:xfrm>
            <a:off x="6052850" y="3115850"/>
            <a:ext cx="5201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&lt;블로그 데이터 예시&gt;</a:t>
            </a:r>
            <a:endParaRPr/>
          </a:p>
        </p:txBody>
      </p:sp>
      <p:sp>
        <p:nvSpPr>
          <p:cNvPr id="215" name="Google Shape;215;g2797af81c5a_0_101"/>
          <p:cNvSpPr txBox="1"/>
          <p:nvPr/>
        </p:nvSpPr>
        <p:spPr>
          <a:xfrm>
            <a:off x="6098550" y="5531538"/>
            <a:ext cx="5201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&lt;리뷰 데이터 예시&gt;</a:t>
            </a:r>
            <a:endParaRPr/>
          </a:p>
        </p:txBody>
      </p:sp>
      <p:sp>
        <p:nvSpPr>
          <p:cNvPr id="216" name="Google Shape;216;g2797af81c5a_0_101"/>
          <p:cNvSpPr txBox="1"/>
          <p:nvPr/>
        </p:nvSpPr>
        <p:spPr>
          <a:xfrm>
            <a:off x="956025" y="67400"/>
            <a:ext cx="4410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프로젝트 수행 결과</a:t>
            </a:r>
            <a:endParaRPr sz="2100" b="1"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3454" y="1382276"/>
            <a:ext cx="199926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 뒤에 괄호로 필요</a:t>
            </a:r>
            <a:r>
              <a:rPr lang="en-US" altLang="ko-KR" dirty="0" smtClean="0"/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 rot="10800000" flipV="1">
            <a:off x="9147500" y="2524063"/>
            <a:ext cx="670437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757416" y="1844815"/>
            <a:ext cx="5040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Date	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			content			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19552" y="3531697"/>
            <a:ext cx="5040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ProductName</a:t>
            </a:r>
            <a:r>
              <a:rPr lang="en-US" altLang="ko-KR" dirty="0" smtClean="0"/>
              <a:t> Price </a:t>
            </a:r>
            <a:r>
              <a:rPr lang="en-US" altLang="ko-KR" dirty="0"/>
              <a:t>Id </a:t>
            </a:r>
            <a:r>
              <a:rPr lang="en-US" altLang="ko-KR" dirty="0" smtClean="0"/>
              <a:t>Rating </a:t>
            </a:r>
            <a:r>
              <a:rPr lang="en-US" altLang="ko-KR" dirty="0"/>
              <a:t>D</a:t>
            </a:r>
            <a:r>
              <a:rPr lang="en-US" altLang="ko-KR" dirty="0" smtClean="0"/>
              <a:t>ate Option Tag  </a:t>
            </a:r>
            <a:r>
              <a:rPr lang="en-US" altLang="ko-KR" dirty="0" err="1" smtClean="0"/>
              <a:t>ReviewText</a:t>
            </a:r>
            <a:r>
              <a:rPr lang="en-US" altLang="ko-KR" dirty="0" smtClean="0"/>
              <a:t> 		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542" y="132353"/>
            <a:ext cx="1132041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 소개</a:t>
            </a:r>
            <a:endParaRPr lang="en-US" altLang="ko-KR" dirty="0" smtClean="0"/>
          </a:p>
        </p:txBody>
      </p:sp>
      <p:pic>
        <p:nvPicPr>
          <p:cNvPr id="4" name="Google Shape;213;g2797af81c5a_0_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6090" y="1048196"/>
            <a:ext cx="52878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5;g2797af81c5a_0_101"/>
          <p:cNvPicPr preferRelativeResize="0"/>
          <p:nvPr/>
        </p:nvPicPr>
        <p:blipFill rotWithShape="1">
          <a:blip r:embed="rId3">
            <a:alphaModFix/>
          </a:blip>
          <a:srcRect b="65687"/>
          <a:stretch/>
        </p:blipFill>
        <p:spPr>
          <a:xfrm>
            <a:off x="642122" y="3448406"/>
            <a:ext cx="5201449" cy="12354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2252373" y="740419"/>
            <a:ext cx="72327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블로그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52373" y="3140629"/>
            <a:ext cx="543739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56248" y="89430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Date : ~~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56248" y="329451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Date : ~~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6248" y="352311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Date : ~~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6247" y="3839154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Date : ~~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58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0b9f51f7a_3_36"/>
          <p:cNvSpPr/>
          <p:nvPr/>
        </p:nvSpPr>
        <p:spPr>
          <a:xfrm>
            <a:off x="548925" y="1103750"/>
            <a:ext cx="115602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형태소 분석 성능 테스트 자료를 바탕으로 1위(바른ai), 2위(kiwi) 형태소 분석기 활용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</a:t>
            </a: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데이터 유형에 적합한 형태소 분석기 활용 </a:t>
            </a:r>
            <a:r>
              <a:rPr lang="ko-KR" sz="1600"/>
              <a:t>( 블로그 데이터 : kiwi, 리뷰데이터 : bareun)</a:t>
            </a:r>
            <a:endParaRPr sz="1600"/>
          </a:p>
        </p:txBody>
      </p:sp>
      <p:grpSp>
        <p:nvGrpSpPr>
          <p:cNvPr id="223" name="Google Shape;223;g240b9f51f7a_3_36"/>
          <p:cNvGrpSpPr/>
          <p:nvPr/>
        </p:nvGrpSpPr>
        <p:grpSpPr>
          <a:xfrm>
            <a:off x="3393721" y="2396580"/>
            <a:ext cx="4592031" cy="2423636"/>
            <a:chOff x="152400" y="152400"/>
            <a:chExt cx="7829550" cy="3333750"/>
          </a:xfrm>
        </p:grpSpPr>
        <p:pic>
          <p:nvPicPr>
            <p:cNvPr id="224" name="Google Shape;224;g240b9f51f7a_3_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7829550" cy="333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g240b9f51f7a_3_36"/>
            <p:cNvSpPr/>
            <p:nvPr/>
          </p:nvSpPr>
          <p:spPr>
            <a:xfrm>
              <a:off x="869800" y="568700"/>
              <a:ext cx="1764000" cy="2767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g240b9f51f7a_3_36"/>
          <p:cNvSpPr txBox="1"/>
          <p:nvPr/>
        </p:nvSpPr>
        <p:spPr>
          <a:xfrm>
            <a:off x="4990288" y="4955788"/>
            <a:ext cx="139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3000"/>
              </a:lnSpc>
              <a:spcBef>
                <a:spcPts val="0"/>
              </a:spcBef>
              <a:spcAft>
                <a:spcPts val="4200"/>
              </a:spcAft>
              <a:buNone/>
            </a:pPr>
            <a:r>
              <a:rPr lang="ko-KR" sz="1300" b="1">
                <a:solidFill>
                  <a:srgbClr val="4D5156"/>
                </a:solidFill>
                <a:highlight>
                  <a:schemeClr val="lt1"/>
                </a:highlight>
              </a:rPr>
              <a:t>&lt;Tokenization&gt;</a:t>
            </a:r>
            <a:endParaRPr b="1"/>
          </a:p>
        </p:txBody>
      </p:sp>
      <p:sp>
        <p:nvSpPr>
          <p:cNvPr id="227" name="Google Shape;227;g240b9f51f7a_3_36"/>
          <p:cNvSpPr/>
          <p:nvPr/>
        </p:nvSpPr>
        <p:spPr>
          <a:xfrm>
            <a:off x="956026" y="790775"/>
            <a:ext cx="2726700" cy="488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형태소 분석 툴 선정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28" name="Google Shape;228;g240b9f51f7a_3_36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9" name="Google Shape;229;g240b9f51f7a_3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40b9f51f7a_3_36"/>
          <p:cNvSpPr txBox="1"/>
          <p:nvPr/>
        </p:nvSpPr>
        <p:spPr>
          <a:xfrm>
            <a:off x="167625" y="5264500"/>
            <a:ext cx="11941500" cy="384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원문 : </a:t>
            </a:r>
            <a:r>
              <a:rPr lang="ko-KR" sz="1300"/>
              <a:t>엄마가 약꿀이라고가끔 한 숟갈씩 주곤 했는데쌉싸름한 게 정말 매력적이다.</a:t>
            </a:r>
            <a:endParaRPr/>
          </a:p>
        </p:txBody>
      </p:sp>
      <p:sp>
        <p:nvSpPr>
          <p:cNvPr id="231" name="Google Shape;231;g240b9f51f7a_3_36"/>
          <p:cNvSpPr txBox="1"/>
          <p:nvPr/>
        </p:nvSpPr>
        <p:spPr>
          <a:xfrm>
            <a:off x="167625" y="6034300"/>
            <a:ext cx="11941500" cy="384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</a:rPr>
              <a:t>kiwi : </a:t>
            </a:r>
            <a:r>
              <a:rPr lang="ko-KR" sz="1300">
                <a:solidFill>
                  <a:schemeClr val="dk1"/>
                </a:solidFill>
              </a:rPr>
              <a:t>[ '엄마', '약', '꿀', '라고', '가끔', '숟갈', '씩', '주', '곤', '는데', '쌉', '싸', '르', 'ㅁ', '정말', '매력'</a:t>
            </a:r>
            <a:endParaRPr/>
          </a:p>
        </p:txBody>
      </p:sp>
      <p:sp>
        <p:nvSpPr>
          <p:cNvPr id="232" name="Google Shape;232;g240b9f51f7a_3_36"/>
          <p:cNvSpPr txBox="1"/>
          <p:nvPr/>
        </p:nvSpPr>
        <p:spPr>
          <a:xfrm>
            <a:off x="167625" y="5649400"/>
            <a:ext cx="11941500" cy="384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바른ai : </a:t>
            </a:r>
            <a:r>
              <a:rPr lang="ko-KR" sz="1300">
                <a:solidFill>
                  <a:schemeClr val="dk1"/>
                </a:solidFill>
              </a:rPr>
              <a:t>[ '엄마', '가', '약꿀', '이', '라고', '가끔', '한', '숟갈', '씩', '주', '곤', '하', '았', '는데', '쌉싸름하', 'ㄴ', '거', '이', '정말', '매력', '적', '이', '다',’.’]</a:t>
            </a:r>
            <a:endParaRPr/>
          </a:p>
        </p:txBody>
      </p:sp>
      <p:sp>
        <p:nvSpPr>
          <p:cNvPr id="233" name="Google Shape;233;g240b9f51f7a_3_36"/>
          <p:cNvSpPr txBox="1"/>
          <p:nvPr/>
        </p:nvSpPr>
        <p:spPr>
          <a:xfrm>
            <a:off x="956025" y="67400"/>
            <a:ext cx="4410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프로젝트 수행 결과</a:t>
            </a:r>
            <a:endParaRPr sz="2100" b="1"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0661" y="5059458"/>
            <a:ext cx="222849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차이 잘 드러나는 예시로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020661" y="5918117"/>
            <a:ext cx="1051891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칸</a:t>
            </a:r>
            <a:r>
              <a:rPr lang="en-US" altLang="ko-KR" dirty="0"/>
              <a:t> </a:t>
            </a:r>
            <a:r>
              <a:rPr lang="ko-KR" altLang="en-US" dirty="0" smtClean="0"/>
              <a:t>맞춰서</a:t>
            </a:r>
            <a:r>
              <a:rPr lang="en-US" altLang="ko-KR" dirty="0" smtClean="0"/>
              <a:t>,,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2118" y="1471299"/>
            <a:ext cx="1720343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감정분석 모델 설명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08150" y="2504571"/>
            <a:ext cx="1311578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smtClean="0"/>
              <a:t>링크 보내줘요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12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8150" y="1151259"/>
            <a:ext cx="1720343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연관분석 모델 설명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08150" y="2504571"/>
            <a:ext cx="1311578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smtClean="0"/>
              <a:t>링크 보내줘요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53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g240b9f51f7a_3_15"/>
          <p:cNvGrpSpPr/>
          <p:nvPr/>
        </p:nvGrpSpPr>
        <p:grpSpPr>
          <a:xfrm>
            <a:off x="2158009" y="2853178"/>
            <a:ext cx="7875988" cy="1985864"/>
            <a:chOff x="322375" y="1268175"/>
            <a:chExt cx="11541600" cy="3511075"/>
          </a:xfrm>
        </p:grpSpPr>
        <p:pic>
          <p:nvPicPr>
            <p:cNvPr id="240" name="Google Shape;240;g240b9f51f7a_3_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9225" y="1334754"/>
              <a:ext cx="5394750" cy="337792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1" name="Google Shape;241;g240b9f51f7a_3_15"/>
            <p:cNvCxnSpPr/>
            <p:nvPr/>
          </p:nvCxnSpPr>
          <p:spPr>
            <a:xfrm>
              <a:off x="5717125" y="2868665"/>
              <a:ext cx="748500" cy="75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42" name="Google Shape;242;g240b9f51f7a_3_15"/>
            <p:cNvGrpSpPr/>
            <p:nvPr/>
          </p:nvGrpSpPr>
          <p:grpSpPr>
            <a:xfrm>
              <a:off x="322375" y="1268175"/>
              <a:ext cx="5394751" cy="3511075"/>
              <a:chOff x="76025" y="2606325"/>
              <a:chExt cx="5394751" cy="3511075"/>
            </a:xfrm>
          </p:grpSpPr>
          <p:pic>
            <p:nvPicPr>
              <p:cNvPr id="243" name="Google Shape;243;g240b9f51f7a_3_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6025" y="2606325"/>
                <a:ext cx="5394751" cy="3391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4" name="Google Shape;244;g240b9f51f7a_3_15"/>
              <p:cNvSpPr/>
              <p:nvPr/>
            </p:nvSpPr>
            <p:spPr>
              <a:xfrm>
                <a:off x="3895825" y="2606325"/>
                <a:ext cx="456300" cy="471300"/>
              </a:xfrm>
              <a:prstGeom prst="ellipse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5" name="Google Shape;245;g240b9f51f7a_3_15"/>
              <p:cNvSpPr/>
              <p:nvPr/>
            </p:nvSpPr>
            <p:spPr>
              <a:xfrm>
                <a:off x="3576825" y="5359475"/>
                <a:ext cx="1368300" cy="714000"/>
              </a:xfrm>
              <a:prstGeom prst="ellipse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6" name="Google Shape;246;g240b9f51f7a_3_15"/>
              <p:cNvSpPr/>
              <p:nvPr/>
            </p:nvSpPr>
            <p:spPr>
              <a:xfrm>
                <a:off x="4473775" y="4857750"/>
                <a:ext cx="748500" cy="897300"/>
              </a:xfrm>
              <a:prstGeom prst="ellipse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7" name="Google Shape;247;g240b9f51f7a_3_15"/>
              <p:cNvSpPr/>
              <p:nvPr/>
            </p:nvSpPr>
            <p:spPr>
              <a:xfrm>
                <a:off x="4230725" y="4431100"/>
                <a:ext cx="562200" cy="791400"/>
              </a:xfrm>
              <a:prstGeom prst="ellipse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248" name="Google Shape;248;g240b9f51f7a_3_15"/>
              <p:cNvSpPr/>
              <p:nvPr/>
            </p:nvSpPr>
            <p:spPr>
              <a:xfrm>
                <a:off x="1030675" y="4431100"/>
                <a:ext cx="1630200" cy="1686300"/>
              </a:xfrm>
              <a:prstGeom prst="ellipse">
                <a:avLst/>
              </a:pr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249" name="Google Shape;249;g240b9f51f7a_3_15"/>
          <p:cNvSpPr/>
          <p:nvPr/>
        </p:nvSpPr>
        <p:spPr>
          <a:xfrm>
            <a:off x="373525" y="1122800"/>
            <a:ext cx="115602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불용어 제거 및 분석대상이 아닌 단어들 제거</a:t>
            </a:r>
            <a:endParaRPr sz="1600"/>
          </a:p>
        </p:txBody>
      </p:sp>
      <p:sp>
        <p:nvSpPr>
          <p:cNvPr id="250" name="Google Shape;250;g240b9f51f7a_3_15"/>
          <p:cNvSpPr/>
          <p:nvPr/>
        </p:nvSpPr>
        <p:spPr>
          <a:xfrm>
            <a:off x="632500" y="850350"/>
            <a:ext cx="3218100" cy="564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데이터 전처리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51" name="Google Shape;251;g240b9f51f7a_3_15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g240b9f51f7a_3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40b9f51f7a_3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500" y="5099950"/>
            <a:ext cx="10952450" cy="12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40b9f51f7a_3_15"/>
          <p:cNvSpPr txBox="1"/>
          <p:nvPr/>
        </p:nvSpPr>
        <p:spPr>
          <a:xfrm>
            <a:off x="2237750" y="6426200"/>
            <a:ext cx="723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&lt;불용어 단어 처리&gt;</a:t>
            </a:r>
            <a:endParaRPr/>
          </a:p>
        </p:txBody>
      </p:sp>
      <p:sp>
        <p:nvSpPr>
          <p:cNvPr id="255" name="Google Shape;255;g240b9f51f7a_3_15"/>
          <p:cNvSpPr txBox="1"/>
          <p:nvPr/>
        </p:nvSpPr>
        <p:spPr>
          <a:xfrm>
            <a:off x="956025" y="67400"/>
            <a:ext cx="4410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프로젝트 수행 결과</a:t>
            </a:r>
            <a:endParaRPr sz="2100" b="1"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37006" y="2458617"/>
            <a:ext cx="2618024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구매도 </a:t>
            </a:r>
            <a:r>
              <a:rPr lang="ko-KR" altLang="en-US" dirty="0" err="1" smtClean="0"/>
              <a:t>없애야됨</a:t>
            </a:r>
            <a:endParaRPr lang="en-US" altLang="ko-KR" dirty="0" smtClean="0"/>
          </a:p>
          <a:p>
            <a:r>
              <a:rPr lang="ko-KR" altLang="en-US" dirty="0" err="1" smtClean="0"/>
              <a:t>워드클라우드</a:t>
            </a:r>
            <a:r>
              <a:rPr lang="ko-KR" altLang="en-US" dirty="0" smtClean="0"/>
              <a:t> 최종으로 바꾸기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37006" y="4825529"/>
            <a:ext cx="1231427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불용어</a:t>
            </a:r>
            <a:r>
              <a:rPr lang="ko-KR" altLang="en-US" dirty="0" smtClean="0"/>
              <a:t> 취합</a:t>
            </a:r>
            <a:r>
              <a:rPr lang="en-US" altLang="ko-KR" dirty="0" smtClean="0"/>
              <a:t>,,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0b9f51f7a_2_1160"/>
          <p:cNvSpPr txBox="1"/>
          <p:nvPr/>
        </p:nvSpPr>
        <p:spPr>
          <a:xfrm>
            <a:off x="998325" y="81525"/>
            <a:ext cx="3480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T-아카데미 X 잇더컴퍼니</a:t>
            </a:r>
            <a:endParaRPr sz="2100" b="1" i="1"/>
          </a:p>
        </p:txBody>
      </p:sp>
      <p:cxnSp>
        <p:nvCxnSpPr>
          <p:cNvPr id="262" name="Google Shape;262;g240b9f51f7a_2_1160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3" name="Google Shape;263;g240b9f51f7a_2_1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40b9f51f7a_2_1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9" y="56624"/>
            <a:ext cx="105571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40b9f51f7a_2_1160"/>
          <p:cNvSpPr txBox="1"/>
          <p:nvPr/>
        </p:nvSpPr>
        <p:spPr>
          <a:xfrm>
            <a:off x="2326650" y="2941650"/>
            <a:ext cx="77853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700" b="1"/>
              <a:t>브랜딩 분석</a:t>
            </a:r>
            <a:endParaRPr sz="77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"/>
          <p:cNvSpPr/>
          <p:nvPr/>
        </p:nvSpPr>
        <p:spPr>
          <a:xfrm>
            <a:off x="5978800" y="2148075"/>
            <a:ext cx="4948200" cy="4264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"/>
          <p:cNvSpPr/>
          <p:nvPr/>
        </p:nvSpPr>
        <p:spPr>
          <a:xfrm>
            <a:off x="351750" y="993113"/>
            <a:ext cx="11488500" cy="10404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블로그 데이터는 다른 리뷰데이터에 비해 구매자들의 T.P.O(</a:t>
            </a:r>
            <a:r>
              <a:rPr lang="ko-KR">
                <a:solidFill>
                  <a:srgbClr val="40404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시간(time), 장소(place), 상황(occasion))</a:t>
            </a:r>
            <a:r>
              <a:rPr lang="ko-KR" sz="1600"/>
              <a:t>가 가장 뚜렷하고 자세하게 나오는 데이터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791275" y="709225"/>
            <a:ext cx="3834000" cy="582300"/>
          </a:xfrm>
          <a:prstGeom prst="roundRect">
            <a:avLst>
              <a:gd name="adj" fmla="val 2544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네이버 블로그 플랫폼 선정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73" name="Google Shape;273;p15"/>
          <p:cNvGrpSpPr/>
          <p:nvPr/>
        </p:nvGrpSpPr>
        <p:grpSpPr>
          <a:xfrm>
            <a:off x="2223821" y="2148005"/>
            <a:ext cx="2701661" cy="4131143"/>
            <a:chOff x="80100" y="1750925"/>
            <a:chExt cx="3052724" cy="4956975"/>
          </a:xfrm>
        </p:grpSpPr>
        <p:pic>
          <p:nvPicPr>
            <p:cNvPr id="274" name="Google Shape;27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775" y="1750925"/>
              <a:ext cx="2987049" cy="297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4">
              <a:alphaModFix/>
            </a:blip>
            <a:srcRect t="33660"/>
            <a:stretch/>
          </p:blipFill>
          <p:spPr>
            <a:xfrm>
              <a:off x="80100" y="4594850"/>
              <a:ext cx="2409499" cy="2113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15"/>
          <p:cNvSpPr/>
          <p:nvPr/>
        </p:nvSpPr>
        <p:spPr>
          <a:xfrm>
            <a:off x="2820325" y="3714263"/>
            <a:ext cx="933600" cy="660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" name="Google Shape;277;p15"/>
          <p:cNvCxnSpPr/>
          <p:nvPr/>
        </p:nvCxnSpPr>
        <p:spPr>
          <a:xfrm>
            <a:off x="91575" y="3036638"/>
            <a:ext cx="2785500" cy="690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15"/>
          <p:cNvCxnSpPr/>
          <p:nvPr/>
        </p:nvCxnSpPr>
        <p:spPr>
          <a:xfrm flipH="1">
            <a:off x="2372450" y="4381463"/>
            <a:ext cx="1325700" cy="87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15"/>
          <p:cNvCxnSpPr/>
          <p:nvPr/>
        </p:nvCxnSpPr>
        <p:spPr>
          <a:xfrm>
            <a:off x="2372500" y="3072188"/>
            <a:ext cx="1325700" cy="640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15"/>
          <p:cNvCxnSpPr/>
          <p:nvPr/>
        </p:nvCxnSpPr>
        <p:spPr>
          <a:xfrm rot="10800000" flipH="1">
            <a:off x="144925" y="4366188"/>
            <a:ext cx="2701800" cy="95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1" name="Google Shape;2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66" y="3052763"/>
            <a:ext cx="2257425" cy="1400175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7463" y="2391048"/>
            <a:ext cx="4830874" cy="36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/>
          <p:nvPr/>
        </p:nvSpPr>
        <p:spPr>
          <a:xfrm>
            <a:off x="6364925" y="6377475"/>
            <a:ext cx="429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&lt;리뷰데이터 예시&gt;</a:t>
            </a:r>
            <a:endParaRPr/>
          </a:p>
        </p:txBody>
      </p:sp>
      <p:sp>
        <p:nvSpPr>
          <p:cNvPr id="284" name="Google Shape;284;p15"/>
          <p:cNvSpPr/>
          <p:nvPr/>
        </p:nvSpPr>
        <p:spPr>
          <a:xfrm>
            <a:off x="2237750" y="2113275"/>
            <a:ext cx="2832000" cy="4264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"/>
          <p:cNvSpPr txBox="1"/>
          <p:nvPr/>
        </p:nvSpPr>
        <p:spPr>
          <a:xfrm>
            <a:off x="1507250" y="6377475"/>
            <a:ext cx="429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&lt;블로그 데이터 예시&gt;</a:t>
            </a:r>
            <a:endParaRPr/>
          </a:p>
        </p:txBody>
      </p:sp>
      <p:sp>
        <p:nvSpPr>
          <p:cNvPr id="286" name="Google Shape;286;p15"/>
          <p:cNvSpPr txBox="1"/>
          <p:nvPr/>
        </p:nvSpPr>
        <p:spPr>
          <a:xfrm>
            <a:off x="556300" y="204975"/>
            <a:ext cx="2781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 dirty="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4-1. </a:t>
            </a:r>
            <a:r>
              <a:rPr lang="ko-KR" sz="2100" b="1" i="1" dirty="0" err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브랜딩</a:t>
            </a:r>
            <a:endParaRPr sz="2500" b="1" i="1" dirty="0"/>
          </a:p>
        </p:txBody>
      </p:sp>
      <p:cxnSp>
        <p:nvCxnSpPr>
          <p:cNvPr id="287" name="Google Shape;287;p15"/>
          <p:cNvCxnSpPr/>
          <p:nvPr/>
        </p:nvCxnSpPr>
        <p:spPr>
          <a:xfrm rot="10800000" flipH="1">
            <a:off x="385875" y="639375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8" name="Google Shape;28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4700" y="-132625"/>
            <a:ext cx="3581399" cy="91751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8041238" y="3972398"/>
            <a:ext cx="225895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리뷰도 확대해서 </a:t>
            </a:r>
            <a:r>
              <a:rPr lang="ko-KR" altLang="en-US" dirty="0" err="1" smtClean="0"/>
              <a:t>잘보이게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66530" y="3972398"/>
            <a:ext cx="1909497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TPO</a:t>
            </a:r>
            <a:r>
              <a:rPr lang="ko-KR" altLang="en-US" dirty="0" err="1" smtClean="0"/>
              <a:t>잘보이는</a:t>
            </a:r>
            <a:r>
              <a:rPr lang="ko-KR" altLang="en-US" dirty="0" smtClean="0"/>
              <a:t> 예시로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40b9f51f7a_2_663"/>
          <p:cNvSpPr/>
          <p:nvPr/>
        </p:nvSpPr>
        <p:spPr>
          <a:xfrm>
            <a:off x="156775" y="956725"/>
            <a:ext cx="11541600" cy="5393100"/>
          </a:xfrm>
          <a:prstGeom prst="round2DiagRect">
            <a:avLst>
              <a:gd name="adj1" fmla="val 22724"/>
              <a:gd name="adj2" fmla="val 0"/>
            </a:avLst>
          </a:prstGeom>
          <a:solidFill>
            <a:srgbClr val="000000">
              <a:alpha val="0"/>
            </a:srgbClr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</a:t>
            </a:r>
            <a:endParaRPr sz="1600"/>
          </a:p>
        </p:txBody>
      </p:sp>
      <p:sp>
        <p:nvSpPr>
          <p:cNvPr id="36" name="Google Shape;36;g240b9f51f7a_2_663"/>
          <p:cNvSpPr/>
          <p:nvPr/>
        </p:nvSpPr>
        <p:spPr>
          <a:xfrm>
            <a:off x="477601" y="721450"/>
            <a:ext cx="2705400" cy="648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목차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" name="Google Shape;37;g240b9f51f7a_2_663"/>
          <p:cNvSpPr txBox="1"/>
          <p:nvPr/>
        </p:nvSpPr>
        <p:spPr>
          <a:xfrm>
            <a:off x="4772549" y="2287245"/>
            <a:ext cx="367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01. 프로젝트 개요</a:t>
            </a:r>
            <a:endParaRPr dirty="0"/>
          </a:p>
        </p:txBody>
      </p:sp>
      <p:sp>
        <p:nvSpPr>
          <p:cNvPr id="38" name="Google Shape;38;g240b9f51f7a_2_663"/>
          <p:cNvSpPr txBox="1"/>
          <p:nvPr/>
        </p:nvSpPr>
        <p:spPr>
          <a:xfrm>
            <a:off x="4772549" y="3009834"/>
            <a:ext cx="496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02. 프로젝트 팀 구성 및 역할</a:t>
            </a:r>
            <a:endParaRPr dirty="0"/>
          </a:p>
        </p:txBody>
      </p:sp>
      <p:sp>
        <p:nvSpPr>
          <p:cNvPr id="39" name="Google Shape;39;g240b9f51f7a_2_663"/>
          <p:cNvSpPr txBox="1"/>
          <p:nvPr/>
        </p:nvSpPr>
        <p:spPr>
          <a:xfrm>
            <a:off x="4772549" y="3817661"/>
            <a:ext cx="529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03. 프로젝트 수행 절차 및 방법</a:t>
            </a:r>
            <a:endParaRPr dirty="0"/>
          </a:p>
        </p:txBody>
      </p:sp>
      <p:sp>
        <p:nvSpPr>
          <p:cNvPr id="40" name="Google Shape;40;g240b9f51f7a_2_663"/>
          <p:cNvSpPr txBox="1"/>
          <p:nvPr/>
        </p:nvSpPr>
        <p:spPr>
          <a:xfrm>
            <a:off x="4772549" y="4625487"/>
            <a:ext cx="447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dirty="0"/>
          </a:p>
        </p:txBody>
      </p:sp>
      <p:sp>
        <p:nvSpPr>
          <p:cNvPr id="41" name="Google Shape;41;g240b9f51f7a_2_663"/>
          <p:cNvSpPr txBox="1"/>
          <p:nvPr/>
        </p:nvSpPr>
        <p:spPr>
          <a:xfrm>
            <a:off x="998325" y="81525"/>
            <a:ext cx="3480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T-아카데미 X 잇더컴퍼니</a:t>
            </a:r>
            <a:endParaRPr sz="2100" b="1" i="1"/>
          </a:p>
        </p:txBody>
      </p:sp>
      <p:cxnSp>
        <p:nvCxnSpPr>
          <p:cNvPr id="42" name="Google Shape;42;g240b9f51f7a_2_663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" name="Google Shape;43;g240b9f51f7a_2_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g240b9f51f7a_2_6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9" y="56624"/>
            <a:ext cx="105571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6248400" y="5395428"/>
            <a:ext cx="167065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보완사항파트 추가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240b9f51f7a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00" y="2911825"/>
            <a:ext cx="4565200" cy="29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40b9f51f7a_2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1025" y="2918463"/>
            <a:ext cx="4644075" cy="291203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40b9f51f7a_2_36"/>
          <p:cNvSpPr/>
          <p:nvPr/>
        </p:nvSpPr>
        <p:spPr>
          <a:xfrm>
            <a:off x="367500" y="1046600"/>
            <a:ext cx="114570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제주 꿀스틱 방향성 고려해 일반 꿀스틱과 제주 꿀스틱으로 나눠서 분석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단어 출현 빈도가 비슷하게 나타나며, ‘천연’, ‘자연’ 키워드 빈도 높음</a:t>
            </a:r>
            <a:endParaRPr sz="1600"/>
          </a:p>
        </p:txBody>
      </p:sp>
      <p:sp>
        <p:nvSpPr>
          <p:cNvPr id="296" name="Google Shape;296;g240b9f51f7a_2_36"/>
          <p:cNvSpPr/>
          <p:nvPr/>
        </p:nvSpPr>
        <p:spPr>
          <a:xfrm>
            <a:off x="716700" y="849098"/>
            <a:ext cx="2621400" cy="434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브랜딩 키워드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7" name="Google Shape;297;g240b9f51f7a_2_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32725" y="2911825"/>
            <a:ext cx="1082775" cy="29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40b9f51f7a_2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6862" y="2911813"/>
            <a:ext cx="1082800" cy="292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40b9f51f7a_2_36"/>
          <p:cNvSpPr/>
          <p:nvPr/>
        </p:nvSpPr>
        <p:spPr>
          <a:xfrm>
            <a:off x="3649925" y="3497000"/>
            <a:ext cx="958800" cy="771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40b9f51f7a_2_36"/>
          <p:cNvSpPr/>
          <p:nvPr/>
        </p:nvSpPr>
        <p:spPr>
          <a:xfrm>
            <a:off x="1117725" y="2967500"/>
            <a:ext cx="1659900" cy="14667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40b9f51f7a_2_36"/>
          <p:cNvSpPr/>
          <p:nvPr/>
        </p:nvSpPr>
        <p:spPr>
          <a:xfrm>
            <a:off x="4956700" y="3188600"/>
            <a:ext cx="1082700" cy="154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40b9f51f7a_2_36"/>
          <p:cNvSpPr/>
          <p:nvPr/>
        </p:nvSpPr>
        <p:spPr>
          <a:xfrm>
            <a:off x="4932763" y="4433775"/>
            <a:ext cx="1082700" cy="154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40b9f51f7a_2_36"/>
          <p:cNvSpPr/>
          <p:nvPr/>
        </p:nvSpPr>
        <p:spPr>
          <a:xfrm>
            <a:off x="6026913" y="3342800"/>
            <a:ext cx="1082700" cy="154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240b9f51f7a_2_36"/>
          <p:cNvSpPr/>
          <p:nvPr/>
        </p:nvSpPr>
        <p:spPr>
          <a:xfrm>
            <a:off x="6015525" y="4433775"/>
            <a:ext cx="1082700" cy="154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240b9f51f7a_2_36"/>
          <p:cNvSpPr/>
          <p:nvPr/>
        </p:nvSpPr>
        <p:spPr>
          <a:xfrm>
            <a:off x="9654650" y="2983425"/>
            <a:ext cx="1924500" cy="11178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40b9f51f7a_2_36"/>
          <p:cNvSpPr/>
          <p:nvPr/>
        </p:nvSpPr>
        <p:spPr>
          <a:xfrm>
            <a:off x="10865700" y="3870650"/>
            <a:ext cx="958800" cy="771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40b9f51f7a_2_36"/>
          <p:cNvSpPr txBox="1"/>
          <p:nvPr/>
        </p:nvSpPr>
        <p:spPr>
          <a:xfrm>
            <a:off x="7800350" y="6390650"/>
            <a:ext cx="32004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40b9f51f7a_2_36"/>
          <p:cNvSpPr txBox="1"/>
          <p:nvPr/>
        </p:nvSpPr>
        <p:spPr>
          <a:xfrm>
            <a:off x="256225" y="6298400"/>
            <a:ext cx="510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&lt;총 1768건의 블로그글 워드클라우드&gt;</a:t>
            </a:r>
            <a:endParaRPr/>
          </a:p>
        </p:txBody>
      </p:sp>
      <p:sp>
        <p:nvSpPr>
          <p:cNvPr id="309" name="Google Shape;309;g240b9f51f7a_2_36"/>
          <p:cNvSpPr txBox="1"/>
          <p:nvPr/>
        </p:nvSpPr>
        <p:spPr>
          <a:xfrm>
            <a:off x="6847850" y="6259075"/>
            <a:ext cx="510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&lt;총 69건의 제주제품글 워드클라우드&gt;</a:t>
            </a:r>
            <a:endParaRPr/>
          </a:p>
        </p:txBody>
      </p:sp>
      <p:sp>
        <p:nvSpPr>
          <p:cNvPr id="310" name="Google Shape;310;g240b9f51f7a_2_36"/>
          <p:cNvSpPr txBox="1"/>
          <p:nvPr/>
        </p:nvSpPr>
        <p:spPr>
          <a:xfrm>
            <a:off x="556300" y="204975"/>
            <a:ext cx="2781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4-1. 브랜딩</a:t>
            </a:r>
            <a:endParaRPr sz="2500" b="1" i="1"/>
          </a:p>
        </p:txBody>
      </p:sp>
      <p:cxnSp>
        <p:nvCxnSpPr>
          <p:cNvPr id="311" name="Google Shape;311;g240b9f51f7a_2_36"/>
          <p:cNvCxnSpPr/>
          <p:nvPr/>
        </p:nvCxnSpPr>
        <p:spPr>
          <a:xfrm rot="10800000" flipH="1">
            <a:off x="385875" y="639375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2" name="Google Shape;312;g240b9f51f7a_2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4700" y="-132625"/>
            <a:ext cx="3581399" cy="91751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5065761" y="2470409"/>
            <a:ext cx="1670650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페이지 나눠서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워클끼리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빈도끼리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0b9f51f7a_2_48"/>
          <p:cNvSpPr txBox="1"/>
          <p:nvPr/>
        </p:nvSpPr>
        <p:spPr>
          <a:xfrm>
            <a:off x="556300" y="204975"/>
            <a:ext cx="2781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4-1. 브랜딩</a:t>
            </a:r>
            <a:endParaRPr sz="2500" b="1" i="1"/>
          </a:p>
        </p:txBody>
      </p:sp>
      <p:cxnSp>
        <p:nvCxnSpPr>
          <p:cNvPr id="318" name="Google Shape;318;g240b9f51f7a_2_48"/>
          <p:cNvCxnSpPr/>
          <p:nvPr/>
        </p:nvCxnSpPr>
        <p:spPr>
          <a:xfrm rot="10800000" flipH="1">
            <a:off x="385875" y="639375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" name="Google Shape;319;g240b9f51f7a_2_48"/>
          <p:cNvSpPr/>
          <p:nvPr/>
        </p:nvSpPr>
        <p:spPr>
          <a:xfrm>
            <a:off x="385875" y="1225175"/>
            <a:ext cx="11541600" cy="9174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dirty="0"/>
              <a:t> </a:t>
            </a:r>
            <a:endParaRPr sz="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/>
              <a:t>   </a:t>
            </a:r>
            <a:r>
              <a:rPr lang="ko-KR" sz="1600" dirty="0" err="1"/>
              <a:t>꿀스틱</a:t>
            </a:r>
            <a:r>
              <a:rPr lang="ko-KR" sz="1600" dirty="0"/>
              <a:t> </a:t>
            </a:r>
            <a:r>
              <a:rPr lang="ko-KR" sz="1600" dirty="0" err="1"/>
              <a:t>브랜딩</a:t>
            </a:r>
            <a:r>
              <a:rPr lang="ko-KR" sz="1600" dirty="0"/>
              <a:t> 키워드 : “천연”, “자연”과 함께 자주 나오는 키워드 “</a:t>
            </a:r>
            <a:r>
              <a:rPr lang="ko-KR" sz="1600" b="1" dirty="0"/>
              <a:t>청정</a:t>
            </a:r>
            <a:r>
              <a:rPr lang="ko-KR" sz="1600" dirty="0"/>
              <a:t>”(461회), ”탄소 </a:t>
            </a:r>
            <a:r>
              <a:rPr lang="ko-KR" sz="1600" dirty="0" err="1"/>
              <a:t>동위원소비</a:t>
            </a:r>
            <a:r>
              <a:rPr lang="ko-KR" sz="1600" dirty="0"/>
              <a:t>”(406회)(연관분석자료,     천연자연 </a:t>
            </a:r>
            <a:r>
              <a:rPr lang="ko-KR" sz="1600" dirty="0" err="1"/>
              <a:t>나왔을때</a:t>
            </a:r>
            <a:r>
              <a:rPr lang="ko-KR" sz="1600" dirty="0"/>
              <a:t> 청정의 빈도수 </a:t>
            </a:r>
            <a:r>
              <a:rPr lang="ko-KR" sz="1600" dirty="0" smtClean="0"/>
              <a:t>215</a:t>
            </a:r>
            <a:r>
              <a:rPr lang="ko-KR" sz="1600" dirty="0"/>
              <a:t>회, </a:t>
            </a:r>
            <a:r>
              <a:rPr lang="ko-KR" sz="1600" dirty="0" smtClean="0"/>
              <a:t>탄소 </a:t>
            </a:r>
            <a:r>
              <a:rPr lang="ko-KR" sz="1600" dirty="0" err="1"/>
              <a:t>동위원소비</a:t>
            </a:r>
            <a:r>
              <a:rPr lang="ko-KR" sz="1600" dirty="0"/>
              <a:t> 250회)</a:t>
            </a:r>
            <a:endParaRPr dirty="0"/>
          </a:p>
        </p:txBody>
      </p:sp>
      <p:sp>
        <p:nvSpPr>
          <p:cNvPr id="320" name="Google Shape;320;g240b9f51f7a_2_48"/>
          <p:cNvSpPr/>
          <p:nvPr/>
        </p:nvSpPr>
        <p:spPr>
          <a:xfrm>
            <a:off x="619850" y="784875"/>
            <a:ext cx="3296100" cy="669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전체 꿀스틱 최빈 키워드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1" name="Google Shape;321;g240b9f51f7a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700" y="-132625"/>
            <a:ext cx="3581399" cy="91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40b9f51f7a_2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75" y="2178413"/>
            <a:ext cx="4663250" cy="14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40b9f51f7a_2_48"/>
          <p:cNvSpPr/>
          <p:nvPr/>
        </p:nvSpPr>
        <p:spPr>
          <a:xfrm>
            <a:off x="4536900" y="2582875"/>
            <a:ext cx="2967600" cy="8499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-KR" sz="1300">
                <a:solidFill>
                  <a:schemeClr val="dk1"/>
                </a:solidFill>
              </a:rPr>
              <a:t>식약처 기준    -23.5%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-KR" sz="1300">
                <a:solidFill>
                  <a:schemeClr val="dk1"/>
                </a:solidFill>
              </a:rPr>
              <a:t>한국양봉농협 기준 -22.5% </a:t>
            </a:r>
            <a:endParaRPr sz="1800"/>
          </a:p>
        </p:txBody>
      </p:sp>
      <p:pic>
        <p:nvPicPr>
          <p:cNvPr id="324" name="Google Shape;324;g240b9f51f7a_2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342" y="2607900"/>
            <a:ext cx="4182608" cy="270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40b9f51f7a_2_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875" y="3653350"/>
            <a:ext cx="6388299" cy="31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40b9f51f7a_2_48"/>
          <p:cNvSpPr/>
          <p:nvPr/>
        </p:nvSpPr>
        <p:spPr>
          <a:xfrm>
            <a:off x="3915825" y="3752850"/>
            <a:ext cx="1439400" cy="10161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g240b9f51f7a_2_48"/>
          <p:cNvCxnSpPr>
            <a:stCxn id="326" idx="3"/>
            <a:endCxn id="324" idx="1"/>
          </p:cNvCxnSpPr>
          <p:nvPr/>
        </p:nvCxnSpPr>
        <p:spPr>
          <a:xfrm rot="10800000" flipH="1">
            <a:off x="5355225" y="3962100"/>
            <a:ext cx="1920000" cy="2988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g240b9f51f7a_2_48"/>
          <p:cNvSpPr/>
          <p:nvPr/>
        </p:nvSpPr>
        <p:spPr>
          <a:xfrm>
            <a:off x="8269371" y="3093922"/>
            <a:ext cx="346200" cy="338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40b9f51f7a_2_48"/>
          <p:cNvSpPr/>
          <p:nvPr/>
        </p:nvSpPr>
        <p:spPr>
          <a:xfrm>
            <a:off x="7171250" y="4302141"/>
            <a:ext cx="346200" cy="338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40b9f51f7a_2_48"/>
          <p:cNvSpPr/>
          <p:nvPr/>
        </p:nvSpPr>
        <p:spPr>
          <a:xfrm>
            <a:off x="9094280" y="3317225"/>
            <a:ext cx="544800" cy="4959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2248183" y="2940033"/>
            <a:ext cx="1899879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페이지 나눠야</a:t>
            </a:r>
            <a:r>
              <a:rPr lang="en-US" altLang="ko-KR" dirty="0" smtClean="0"/>
              <a:t>,,</a:t>
            </a:r>
          </a:p>
          <a:p>
            <a:r>
              <a:rPr lang="ko-KR" altLang="en-US" dirty="0" err="1" smtClean="0"/>
              <a:t>브랜딩</a:t>
            </a:r>
            <a:r>
              <a:rPr lang="ko-KR" altLang="en-US" dirty="0" smtClean="0"/>
              <a:t> 논리 이해필요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84285" y="4184450"/>
            <a:ext cx="1540806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아직 잘 안보임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글자 크게 써줘야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67609" y="2065817"/>
            <a:ext cx="290656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순위 </a:t>
            </a:r>
            <a:r>
              <a:rPr lang="ko-KR" altLang="en-US" dirty="0" err="1" smtClean="0"/>
              <a:t>빼는게</a:t>
            </a:r>
            <a:r>
              <a:rPr lang="en-US" altLang="ko-KR" dirty="0" smtClean="0"/>
              <a:t>,, </a:t>
            </a:r>
            <a:r>
              <a:rPr lang="ko-KR" altLang="en-US" dirty="0" smtClean="0"/>
              <a:t>높지도 않아서 의미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22;g240b9f51f7a_2_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49327" y="2535028"/>
            <a:ext cx="5533902" cy="1707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6306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0b9f51f7a_2_95"/>
          <p:cNvSpPr/>
          <p:nvPr/>
        </p:nvSpPr>
        <p:spPr>
          <a:xfrm>
            <a:off x="385875" y="1187950"/>
            <a:ext cx="113934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일반 꿀 스틱과 비교한 제주 꿀 스틱 차별점 분석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제주 꿀 스틱에서는 ‘한라산’, ‘감귤’등 제주 특산품과 자연 키워드의 빈도 높음</a:t>
            </a:r>
            <a:endParaRPr sz="1600"/>
          </a:p>
        </p:txBody>
      </p:sp>
      <p:sp>
        <p:nvSpPr>
          <p:cNvPr id="336" name="Google Shape;336;g240b9f51f7a_2_95"/>
          <p:cNvSpPr/>
          <p:nvPr/>
        </p:nvSpPr>
        <p:spPr>
          <a:xfrm>
            <a:off x="708700" y="901150"/>
            <a:ext cx="3370500" cy="625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“제주 꿀 스틱” 키워드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7" name="Google Shape;337;g240b9f51f7a_2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492" y="2851978"/>
            <a:ext cx="4614330" cy="292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40b9f51f7a_2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0230" y="2851975"/>
            <a:ext cx="1069045" cy="29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40b9f51f7a_2_95"/>
          <p:cNvSpPr/>
          <p:nvPr/>
        </p:nvSpPr>
        <p:spPr>
          <a:xfrm>
            <a:off x="9739120" y="3517846"/>
            <a:ext cx="771600" cy="714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40b9f51f7a_2_95"/>
          <p:cNvSpPr/>
          <p:nvPr/>
        </p:nvSpPr>
        <p:spPr>
          <a:xfrm>
            <a:off x="6237252" y="5121181"/>
            <a:ext cx="1716900" cy="7143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40b9f51f7a_2_95"/>
          <p:cNvSpPr/>
          <p:nvPr/>
        </p:nvSpPr>
        <p:spPr>
          <a:xfrm>
            <a:off x="10710267" y="3677537"/>
            <a:ext cx="1068600" cy="154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40b9f51f7a_2_95"/>
          <p:cNvSpPr/>
          <p:nvPr/>
        </p:nvSpPr>
        <p:spPr>
          <a:xfrm>
            <a:off x="10710279" y="5201214"/>
            <a:ext cx="1068600" cy="1542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40b9f51f7a_2_95"/>
          <p:cNvSpPr txBox="1"/>
          <p:nvPr/>
        </p:nvSpPr>
        <p:spPr>
          <a:xfrm>
            <a:off x="556300" y="204975"/>
            <a:ext cx="2781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4-1. 브랜딩</a:t>
            </a:r>
            <a:endParaRPr sz="2500" b="1" i="1"/>
          </a:p>
        </p:txBody>
      </p:sp>
      <p:cxnSp>
        <p:nvCxnSpPr>
          <p:cNvPr id="344" name="Google Shape;344;g240b9f51f7a_2_95"/>
          <p:cNvCxnSpPr/>
          <p:nvPr/>
        </p:nvCxnSpPr>
        <p:spPr>
          <a:xfrm rot="10800000" flipH="1">
            <a:off x="385875" y="639375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5" name="Google Shape;345;g240b9f51f7a_2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4700" y="-132625"/>
            <a:ext cx="3581399" cy="91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40b9f51f7a_2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606" y="2851675"/>
            <a:ext cx="4565200" cy="29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40b9f51f7a_2_95"/>
          <p:cNvSpPr txBox="1"/>
          <p:nvPr/>
        </p:nvSpPr>
        <p:spPr>
          <a:xfrm>
            <a:off x="556300" y="5937075"/>
            <a:ext cx="510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&lt;총 1768건의 블로그글 워드클라우드&gt;</a:t>
            </a:r>
            <a:endParaRPr/>
          </a:p>
        </p:txBody>
      </p:sp>
      <p:sp>
        <p:nvSpPr>
          <p:cNvPr id="349" name="Google Shape;349;g240b9f51f7a_2_95"/>
          <p:cNvSpPr txBox="1"/>
          <p:nvPr/>
        </p:nvSpPr>
        <p:spPr>
          <a:xfrm>
            <a:off x="6516450" y="5937075"/>
            <a:ext cx="510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&lt;총 69건의 제주제품글 워드클라우드&gt;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0b9f51f7a_2_137"/>
          <p:cNvSpPr/>
          <p:nvPr/>
        </p:nvSpPr>
        <p:spPr>
          <a:xfrm>
            <a:off x="325200" y="1042275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/>
              <a:t>   </a:t>
            </a:r>
            <a:r>
              <a:rPr lang="ko-KR" sz="1600" dirty="0" err="1"/>
              <a:t>잇더컴퍼니의</a:t>
            </a:r>
            <a:r>
              <a:rPr lang="ko-KR" sz="1600" dirty="0"/>
              <a:t> 제주 </a:t>
            </a:r>
            <a:r>
              <a:rPr lang="ko-KR" sz="1600" dirty="0" err="1"/>
              <a:t>꿀스틱</a:t>
            </a:r>
            <a:r>
              <a:rPr lang="ko-KR" sz="1600" dirty="0"/>
              <a:t> 방향성 고려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/>
              <a:t>   꿀의 본질에 제주의 청정 자연을 더한 </a:t>
            </a:r>
            <a:r>
              <a:rPr lang="ko-KR" sz="1600" dirty="0" err="1"/>
              <a:t>브랜딩</a:t>
            </a:r>
            <a:r>
              <a:rPr lang="ko-KR" sz="1600" dirty="0"/>
              <a:t> 방향성 설정</a:t>
            </a:r>
            <a:endParaRPr sz="1600" dirty="0"/>
          </a:p>
        </p:txBody>
      </p:sp>
      <p:sp>
        <p:nvSpPr>
          <p:cNvPr id="356" name="Google Shape;356;g240b9f51f7a_2_137"/>
          <p:cNvSpPr/>
          <p:nvPr/>
        </p:nvSpPr>
        <p:spPr>
          <a:xfrm>
            <a:off x="643725" y="784875"/>
            <a:ext cx="3676800" cy="536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제주 “꿀 스틱” 브랜딩 제안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7" name="Google Shape;357;g240b9f51f7a_2_137"/>
          <p:cNvSpPr txBox="1"/>
          <p:nvPr/>
        </p:nvSpPr>
        <p:spPr>
          <a:xfrm>
            <a:off x="374550" y="2560575"/>
            <a:ext cx="11442900" cy="3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</a:t>
            </a:r>
            <a:r>
              <a:rPr lang="ko-KR" sz="1100" b="1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제주 벌꿀이래서 믿고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샀어요.”</a:t>
            </a:r>
            <a:endParaRPr sz="1100" i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“달고 달고 달아요 </a:t>
            </a:r>
            <a:r>
              <a:rPr lang="ko-KR" sz="1100" b="1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제주에서 </a:t>
            </a:r>
            <a:r>
              <a:rPr lang="ko-KR" sz="1100" b="1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온거라</a:t>
            </a:r>
            <a:r>
              <a:rPr lang="ko-KR" sz="1100" b="1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믿고 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먹어요”</a:t>
            </a:r>
            <a:endParaRPr sz="1100" i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</a:t>
            </a:r>
            <a:r>
              <a:rPr lang="ko-KR" sz="10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마켓컬리</a:t>
            </a: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제주벌꿀영농조합 </a:t>
            </a:r>
            <a:r>
              <a:rPr lang="ko-KR" sz="10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꿀스틱</a:t>
            </a: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리뷰&gt;</a:t>
            </a:r>
            <a:endParaRPr sz="10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000" i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“다른 브랜드의 꿀도 구매하여 먹어봤는데, 제주 </a:t>
            </a:r>
            <a:r>
              <a:rPr lang="ko-KR" sz="1100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꿀먹은한라산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꿀이 더 맛있어요. 아이도 먹어보더니, </a:t>
            </a:r>
            <a:r>
              <a:rPr lang="ko-KR" sz="1100" b="1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제주꿀이</a:t>
            </a:r>
            <a:r>
              <a:rPr lang="ko-KR" sz="1100" b="1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더 맛있대요.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</a:t>
            </a:r>
            <a:endParaRPr sz="1100" i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</a:t>
            </a:r>
            <a:r>
              <a:rPr lang="ko-KR" sz="1100" b="1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제주꿀이라고</a:t>
            </a:r>
            <a:r>
              <a:rPr lang="ko-KR" sz="1100" b="1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하니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망설일 </a:t>
            </a:r>
            <a:r>
              <a:rPr lang="ko-KR" sz="1100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필요없이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구매해보았습니다!”</a:t>
            </a:r>
            <a:endParaRPr sz="1100" i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</a:t>
            </a:r>
            <a:r>
              <a:rPr lang="ko-KR" sz="10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네이버쇼핑</a:t>
            </a: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sz="10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꿀먹은</a:t>
            </a: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한라산 </a:t>
            </a:r>
            <a:r>
              <a:rPr lang="ko-KR" sz="10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꿀스틱</a:t>
            </a: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리뷰&gt;</a:t>
            </a:r>
            <a:endParaRPr sz="10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0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“제주 야생화 꿀은 </a:t>
            </a:r>
            <a:r>
              <a:rPr lang="ko-KR" sz="1100" b="1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청정 제주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의 야생화 꽃을 그대로 담은 깨끗한 </a:t>
            </a:r>
            <a:r>
              <a:rPr lang="ko-KR" sz="1100" b="1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천연 자연 벌꿀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이다.”</a:t>
            </a:r>
            <a:endParaRPr sz="1100" i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</a:t>
            </a:r>
            <a:r>
              <a:rPr lang="ko-KR" sz="1100" b="1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제주 청정 자연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을 그대로 담은 낱개 개별 포장의 </a:t>
            </a:r>
            <a:r>
              <a:rPr lang="ko-KR" sz="1100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꿀스틱인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것이죠.”</a:t>
            </a:r>
            <a:endParaRPr sz="1100" i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</a:t>
            </a:r>
            <a:r>
              <a:rPr lang="ko-KR" sz="1100" b="1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제주의 청정 자연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을 그대로 담아낸 Honey stick </a:t>
            </a:r>
            <a:r>
              <a:rPr lang="ko-KR" sz="1100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포레스트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제주 가시아방 </a:t>
            </a:r>
            <a:r>
              <a:rPr lang="ko-KR" sz="1100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꿀스틱</a:t>
            </a:r>
            <a:r>
              <a:rPr lang="ko-KR" sz="1100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</a:t>
            </a:r>
            <a:endParaRPr sz="1100" i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</a:t>
            </a:r>
            <a:r>
              <a:rPr lang="ko-KR" sz="10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네이버</a:t>
            </a: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sz="10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블로그</a:t>
            </a: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제주 </a:t>
            </a:r>
            <a:r>
              <a:rPr lang="ko-KR" sz="10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꿀스틱</a:t>
            </a: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sz="10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포스팅</a:t>
            </a:r>
            <a:r>
              <a:rPr lang="ko-KR" sz="1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&gt;</a:t>
            </a:r>
            <a:endParaRPr sz="10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8" name="Google Shape;358;g240b9f51f7a_2_137"/>
          <p:cNvSpPr txBox="1"/>
          <p:nvPr/>
        </p:nvSpPr>
        <p:spPr>
          <a:xfrm>
            <a:off x="556300" y="204975"/>
            <a:ext cx="2781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4-1. 브랜딩</a:t>
            </a:r>
            <a:endParaRPr sz="2500" b="1" i="1"/>
          </a:p>
        </p:txBody>
      </p:sp>
      <p:cxnSp>
        <p:nvCxnSpPr>
          <p:cNvPr id="359" name="Google Shape;359;g240b9f51f7a_2_137"/>
          <p:cNvCxnSpPr/>
          <p:nvPr/>
        </p:nvCxnSpPr>
        <p:spPr>
          <a:xfrm rot="10800000" flipH="1">
            <a:off x="385875" y="639375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0" name="Google Shape;360;g240b9f51f7a_2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700" y="-132625"/>
            <a:ext cx="3581399" cy="9175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43725" y="4097640"/>
            <a:ext cx="136127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제품 사진 첨부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3725" y="3411840"/>
            <a:ext cx="136127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제품 사진 첨부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3725" y="5244457"/>
            <a:ext cx="136127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제품 사진 첨부</a:t>
            </a:r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0b9f51f7a_2_152"/>
          <p:cNvSpPr txBox="1"/>
          <p:nvPr/>
        </p:nvSpPr>
        <p:spPr>
          <a:xfrm>
            <a:off x="202500" y="2735213"/>
            <a:ext cx="11442900" cy="3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&lt;제주 마음 </a:t>
            </a:r>
            <a:r>
              <a:rPr lang="ko-KR" sz="21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샌드</a:t>
            </a: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&gt;              &lt;제주 위트 에일&gt;                &lt;제주 </a:t>
            </a:r>
            <a:r>
              <a:rPr lang="ko-KR" sz="21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삼다수</a:t>
            </a: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&gt;</a:t>
            </a: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7" name="Google Shape;367;g240b9f51f7a_2_152"/>
          <p:cNvSpPr/>
          <p:nvPr/>
        </p:nvSpPr>
        <p:spPr>
          <a:xfrm>
            <a:off x="202500" y="1072000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Comic Sans MS"/>
                <a:ea typeface="Comic Sans MS"/>
                <a:cs typeface="Comic Sans MS"/>
                <a:sym typeface="Comic Sans MS"/>
              </a:rPr>
              <a:t>   꿀의 본질에 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제주의 청정 자연을 결합한 브랜딩이 가장 적합하다고 판단됨.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8" name="Google Shape;368;g240b9f51f7a_2_152"/>
          <p:cNvSpPr/>
          <p:nvPr/>
        </p:nvSpPr>
        <p:spPr>
          <a:xfrm>
            <a:off x="556300" y="784875"/>
            <a:ext cx="3650100" cy="612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제주 “꿀 스틱” 브랜딩 제안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9" name="Google Shape;369;g240b9f51f7a_2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" y="3330725"/>
            <a:ext cx="1274747" cy="17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40b9f51f7a_2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138" y="3330725"/>
            <a:ext cx="1611338" cy="17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40b9f51f7a_2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8972" y="3344549"/>
            <a:ext cx="1512088" cy="176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40b9f51f7a_2_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1070" y="3330721"/>
            <a:ext cx="1888302" cy="17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40b9f51f7a_2_1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3825" y="3305725"/>
            <a:ext cx="1494293" cy="18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40b9f51f7a_2_1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8118" y="3309339"/>
            <a:ext cx="2131857" cy="183342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40b9f51f7a_2_152"/>
          <p:cNvSpPr txBox="1"/>
          <p:nvPr/>
        </p:nvSpPr>
        <p:spPr>
          <a:xfrm>
            <a:off x="556300" y="204975"/>
            <a:ext cx="27819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4-1. 브랜딩</a:t>
            </a:r>
            <a:endParaRPr sz="2500" b="1" i="1"/>
          </a:p>
        </p:txBody>
      </p:sp>
      <p:cxnSp>
        <p:nvCxnSpPr>
          <p:cNvPr id="376" name="Google Shape;376;g240b9f51f7a_2_152"/>
          <p:cNvCxnSpPr/>
          <p:nvPr/>
        </p:nvCxnSpPr>
        <p:spPr>
          <a:xfrm rot="10800000" flipH="1">
            <a:off x="385875" y="639375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7" name="Google Shape;377;g240b9f51f7a_2_1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84700" y="-132625"/>
            <a:ext cx="3581399" cy="91751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4435058" y="2672192"/>
            <a:ext cx="3076483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브랜딩</a:t>
            </a:r>
            <a:r>
              <a:rPr lang="ko-KR" altLang="en-US" dirty="0" smtClean="0"/>
              <a:t> 방향에 맞는 브랜드로 추리기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272729" y="5545080"/>
            <a:ext cx="1132041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좋은물</a:t>
            </a:r>
            <a:r>
              <a:rPr lang="en-US" altLang="ko-KR" dirty="0" smtClean="0"/>
              <a:t>:</a:t>
            </a:r>
            <a:r>
              <a:rPr lang="ko-KR" altLang="en-US" dirty="0" smtClean="0"/>
              <a:t>근거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79422" y="5545080"/>
            <a:ext cx="1460656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좋은 맥주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근거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79189" y="5409135"/>
            <a:ext cx="178927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좋은 과자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맛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근거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272729" y="5135542"/>
            <a:ext cx="383438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url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247" y="5909561"/>
            <a:ext cx="4318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‘</a:t>
            </a:r>
            <a:r>
              <a:rPr lang="ko-KR" altLang="en-US" dirty="0" err="1"/>
              <a:t>몽드</a:t>
            </a:r>
            <a:r>
              <a:rPr lang="ko-KR" altLang="en-US" dirty="0"/>
              <a:t> </a:t>
            </a:r>
            <a:r>
              <a:rPr lang="ko-KR" altLang="en-US" dirty="0" err="1"/>
              <a:t>셀렉션</a:t>
            </a:r>
            <a:r>
              <a:rPr lang="en-US" altLang="ko-KR" dirty="0"/>
              <a:t>(Monde Selection)’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년 연속 금상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0427" y="6135314"/>
            <a:ext cx="7037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10"/>
              </a:rPr>
              <a:t>'</a:t>
            </a:r>
            <a:r>
              <a:rPr lang="ko-KR" altLang="en-US" dirty="0" err="1">
                <a:hlinkClick r:id="rId10"/>
              </a:rPr>
              <a:t>제주마음샌드</a:t>
            </a:r>
            <a:r>
              <a:rPr lang="en-US" altLang="ko-KR" dirty="0">
                <a:hlinkClick r:id="rId10"/>
              </a:rPr>
              <a:t>' 4</a:t>
            </a:r>
            <a:r>
              <a:rPr lang="ko-KR" altLang="en-US" dirty="0">
                <a:hlinkClick r:id="rId10"/>
              </a:rPr>
              <a:t>년째 품귀현상</a:t>
            </a:r>
            <a:r>
              <a:rPr lang="en-US" altLang="ko-KR" dirty="0">
                <a:hlinkClick r:id="rId10"/>
              </a:rPr>
              <a:t>…</a:t>
            </a:r>
            <a:r>
              <a:rPr lang="ko-KR" altLang="en-US" dirty="0">
                <a:hlinkClick r:id="rId10"/>
              </a:rPr>
              <a:t>누적 판매량 </a:t>
            </a:r>
            <a:r>
              <a:rPr lang="en-US" altLang="ko-KR" dirty="0">
                <a:hlinkClick r:id="rId10"/>
              </a:rPr>
              <a:t>5000</a:t>
            </a:r>
            <a:r>
              <a:rPr lang="ko-KR" altLang="en-US" dirty="0">
                <a:hlinkClick r:id="rId10"/>
              </a:rPr>
              <a:t>만개 돌파 </a:t>
            </a:r>
            <a:r>
              <a:rPr lang="en-US" altLang="ko-KR" dirty="0">
                <a:hlinkClick r:id="rId10"/>
              </a:rPr>
              <a:t>- </a:t>
            </a:r>
            <a:r>
              <a:rPr lang="ko-KR" altLang="en-US" dirty="0">
                <a:hlinkClick r:id="rId10"/>
              </a:rPr>
              <a:t>아시아경제 </a:t>
            </a:r>
            <a:r>
              <a:rPr lang="en-US" altLang="ko-KR" dirty="0">
                <a:hlinkClick r:id="rId10"/>
              </a:rPr>
              <a:t>(asiae.co.kr)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0b9f51f7a_2_880"/>
          <p:cNvSpPr txBox="1"/>
          <p:nvPr/>
        </p:nvSpPr>
        <p:spPr>
          <a:xfrm>
            <a:off x="998325" y="81525"/>
            <a:ext cx="3480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T-아카데미 X 잇더컴퍼니</a:t>
            </a:r>
            <a:endParaRPr sz="2100" b="1" i="1"/>
          </a:p>
        </p:txBody>
      </p:sp>
      <p:cxnSp>
        <p:nvCxnSpPr>
          <p:cNvPr id="384" name="Google Shape;384;g240b9f51f7a_2_880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5" name="Google Shape;385;g240b9f51f7a_2_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40b9f51f7a_2_8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9" y="56624"/>
            <a:ext cx="105571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40b9f51f7a_2_880"/>
          <p:cNvSpPr txBox="1"/>
          <p:nvPr/>
        </p:nvSpPr>
        <p:spPr>
          <a:xfrm>
            <a:off x="3025150" y="2941650"/>
            <a:ext cx="60960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700" b="1"/>
              <a:t>패키지 분석</a:t>
            </a:r>
            <a:endParaRPr sz="77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0b9f51f7a_3_75"/>
          <p:cNvSpPr/>
          <p:nvPr/>
        </p:nvSpPr>
        <p:spPr>
          <a:xfrm>
            <a:off x="315900" y="983475"/>
            <a:ext cx="115602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네이버 스마트스토어, 카카오톡 선물하기, 29cm(워커비)에서 ‘선물’ 키워드 빈도수가 가장 높음.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마켓컬리의 경우 다른 플랫폼과 달리 선물보다 직접 먹기 위한 구매 비율이 높게 나타남.</a:t>
            </a:r>
            <a:endParaRPr sz="1600"/>
          </a:p>
        </p:txBody>
      </p:sp>
      <p:sp>
        <p:nvSpPr>
          <p:cNvPr id="394" name="Google Shape;394;g240b9f51f7a_3_75"/>
          <p:cNvSpPr/>
          <p:nvPr/>
        </p:nvSpPr>
        <p:spPr>
          <a:xfrm>
            <a:off x="556300" y="675275"/>
            <a:ext cx="3599100" cy="646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‘꿀 스틱’ 소비 환경 분석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5" name="Google Shape;395;g240b9f51f7a_3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363" y="3274926"/>
            <a:ext cx="1536600" cy="23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40b9f51f7a_3_75"/>
          <p:cNvSpPr txBox="1"/>
          <p:nvPr/>
        </p:nvSpPr>
        <p:spPr>
          <a:xfrm>
            <a:off x="3881763" y="5739300"/>
            <a:ext cx="189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&lt;29cm(워커비)&gt;</a:t>
            </a:r>
            <a:endParaRPr sz="1000"/>
          </a:p>
        </p:txBody>
      </p:sp>
      <p:pic>
        <p:nvPicPr>
          <p:cNvPr id="397" name="Google Shape;397;g240b9f51f7a_3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3450" y="3274925"/>
            <a:ext cx="1400257" cy="23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240b9f51f7a_3_75"/>
          <p:cNvSpPr txBox="1"/>
          <p:nvPr/>
        </p:nvSpPr>
        <p:spPr>
          <a:xfrm>
            <a:off x="9714675" y="5739300"/>
            <a:ext cx="189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&lt;마켓컬리&gt;</a:t>
            </a:r>
            <a:endParaRPr sz="1000"/>
          </a:p>
        </p:txBody>
      </p:sp>
      <p:sp>
        <p:nvSpPr>
          <p:cNvPr id="399" name="Google Shape;399;g240b9f51f7a_3_75"/>
          <p:cNvSpPr txBox="1"/>
          <p:nvPr/>
        </p:nvSpPr>
        <p:spPr>
          <a:xfrm>
            <a:off x="1156850" y="5739300"/>
            <a:ext cx="189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&lt;네이버 스마트스토어&gt;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00" name="Google Shape;400;g240b9f51f7a_3_75"/>
          <p:cNvSpPr/>
          <p:nvPr/>
        </p:nvSpPr>
        <p:spPr>
          <a:xfrm>
            <a:off x="4085712" y="3501063"/>
            <a:ext cx="1536600" cy="228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40b9f51f7a_3_75"/>
          <p:cNvSpPr/>
          <p:nvPr/>
        </p:nvSpPr>
        <p:spPr>
          <a:xfrm>
            <a:off x="9963375" y="4143575"/>
            <a:ext cx="1400400" cy="228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2" name="Google Shape;402;g240b9f51f7a_3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813" y="3274925"/>
            <a:ext cx="1635093" cy="23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40b9f51f7a_3_75"/>
          <p:cNvSpPr txBox="1"/>
          <p:nvPr/>
        </p:nvSpPr>
        <p:spPr>
          <a:xfrm>
            <a:off x="6812063" y="5739300"/>
            <a:ext cx="189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&lt;카카오톡 선물하기&gt;</a:t>
            </a:r>
            <a:endParaRPr sz="1000"/>
          </a:p>
        </p:txBody>
      </p:sp>
      <p:sp>
        <p:nvSpPr>
          <p:cNvPr id="404" name="Google Shape;404;g240b9f51f7a_3_75"/>
          <p:cNvSpPr/>
          <p:nvPr/>
        </p:nvSpPr>
        <p:spPr>
          <a:xfrm>
            <a:off x="6858823" y="3501063"/>
            <a:ext cx="1635000" cy="228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40b9f51f7a_3_75"/>
          <p:cNvSpPr txBox="1"/>
          <p:nvPr/>
        </p:nvSpPr>
        <p:spPr>
          <a:xfrm>
            <a:off x="3668250" y="6042475"/>
            <a:ext cx="148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/>
              <a:t>총 4924개 리뷰 중</a:t>
            </a: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</a:rPr>
              <a:t>‘선물’ 포함 리뷰 비율</a:t>
            </a: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06" name="Google Shape;406;g240b9f51f7a_3_75"/>
          <p:cNvSpPr txBox="1"/>
          <p:nvPr/>
        </p:nvSpPr>
        <p:spPr>
          <a:xfrm>
            <a:off x="4771800" y="6102575"/>
            <a:ext cx="1324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59.89%</a:t>
            </a:r>
            <a:endParaRPr sz="1000"/>
          </a:p>
        </p:txBody>
      </p:sp>
      <p:sp>
        <p:nvSpPr>
          <p:cNvPr id="407" name="Google Shape;407;g240b9f51f7a_3_75"/>
          <p:cNvSpPr txBox="1"/>
          <p:nvPr/>
        </p:nvSpPr>
        <p:spPr>
          <a:xfrm>
            <a:off x="9449775" y="6042475"/>
            <a:ext cx="148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/>
              <a:t>총 10476개 리뷰 중</a:t>
            </a: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</a:rPr>
              <a:t>‘선물’ 포함 리뷰 비율</a:t>
            </a: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408" name="Google Shape;408;g240b9f51f7a_3_75"/>
          <p:cNvSpPr txBox="1"/>
          <p:nvPr/>
        </p:nvSpPr>
        <p:spPr>
          <a:xfrm>
            <a:off x="10553325" y="6102575"/>
            <a:ext cx="1324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6.84%</a:t>
            </a:r>
            <a:endParaRPr sz="1000"/>
          </a:p>
        </p:txBody>
      </p:sp>
      <p:sp>
        <p:nvSpPr>
          <p:cNvPr id="409" name="Google Shape;409;g240b9f51f7a_3_75"/>
          <p:cNvSpPr txBox="1"/>
          <p:nvPr/>
        </p:nvSpPr>
        <p:spPr>
          <a:xfrm>
            <a:off x="6462488" y="6042475"/>
            <a:ext cx="148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/>
              <a:t>총 </a:t>
            </a:r>
            <a:r>
              <a:rPr lang="en-US" altLang="ko-KR" sz="1000" dirty="0" smtClean="0"/>
              <a:t>1921</a:t>
            </a:r>
            <a:r>
              <a:rPr lang="ko-KR" sz="1000" dirty="0" smtClean="0"/>
              <a:t>개 </a:t>
            </a:r>
            <a:r>
              <a:rPr lang="ko-KR" sz="1000" dirty="0"/>
              <a:t>리뷰 중</a:t>
            </a: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chemeClr val="dk1"/>
                </a:solidFill>
              </a:rPr>
              <a:t>선물 </a:t>
            </a:r>
            <a:r>
              <a:rPr lang="ko-KR" sz="1000" dirty="0" smtClean="0">
                <a:solidFill>
                  <a:schemeClr val="dk1"/>
                </a:solidFill>
              </a:rPr>
              <a:t>비율</a:t>
            </a:r>
            <a:endParaRPr sz="1000" dirty="0"/>
          </a:p>
        </p:txBody>
      </p:sp>
      <p:sp>
        <p:nvSpPr>
          <p:cNvPr id="410" name="Google Shape;410;g240b9f51f7a_3_75"/>
          <p:cNvSpPr txBox="1"/>
          <p:nvPr/>
        </p:nvSpPr>
        <p:spPr>
          <a:xfrm>
            <a:off x="7566038" y="6102575"/>
            <a:ext cx="1324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94.95%</a:t>
            </a:r>
            <a:endParaRPr sz="1000"/>
          </a:p>
        </p:txBody>
      </p:sp>
      <p:sp>
        <p:nvSpPr>
          <p:cNvPr id="411" name="Google Shape;411;g240b9f51f7a_3_75"/>
          <p:cNvSpPr txBox="1"/>
          <p:nvPr/>
        </p:nvSpPr>
        <p:spPr>
          <a:xfrm>
            <a:off x="891875" y="6042475"/>
            <a:ext cx="148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총 55796개 리뷰 중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‘선물’ 포함 리뷰 비율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12" name="Google Shape;412;g240b9f51f7a_3_75"/>
          <p:cNvSpPr txBox="1"/>
          <p:nvPr/>
        </p:nvSpPr>
        <p:spPr>
          <a:xfrm>
            <a:off x="1995425" y="6102575"/>
            <a:ext cx="1324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23.59%</a:t>
            </a:r>
            <a:endParaRPr sz="1000"/>
          </a:p>
        </p:txBody>
      </p:sp>
      <p:pic>
        <p:nvPicPr>
          <p:cNvPr id="413" name="Google Shape;413;g240b9f51f7a_3_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8250" y="3278400"/>
            <a:ext cx="1635000" cy="23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40b9f51f7a_3_75"/>
          <p:cNvSpPr/>
          <p:nvPr/>
        </p:nvSpPr>
        <p:spPr>
          <a:xfrm>
            <a:off x="1288250" y="3501063"/>
            <a:ext cx="1635000" cy="228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g240b9f51f7a_3_75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416" name="Google Shape;416;g240b9f51f7a_3_75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17" name="Google Shape;417;g240b9f51f7a_3_7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g240b9f51f7a_3_75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4-2. 패키지 분석</a:t>
            </a:r>
            <a:endParaRPr sz="2100" b="1" i="1"/>
          </a:p>
        </p:txBody>
      </p:sp>
      <p:sp>
        <p:nvSpPr>
          <p:cNvPr id="28" name="TextBox 27"/>
          <p:cNvSpPr txBox="1"/>
          <p:nvPr/>
        </p:nvSpPr>
        <p:spPr>
          <a:xfrm>
            <a:off x="393190" y="2705403"/>
            <a:ext cx="1410964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블로그도</a:t>
            </a:r>
            <a:r>
              <a:rPr lang="ko-KR" altLang="en-US" dirty="0" smtClean="0"/>
              <a:t> 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0b9f51f7a_3_98"/>
          <p:cNvSpPr/>
          <p:nvPr/>
        </p:nvSpPr>
        <p:spPr>
          <a:xfrm>
            <a:off x="315900" y="1212713"/>
            <a:ext cx="115602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네이버 스마트스토어, 카카오톡 선물하기, 29cm(워커비)에서 선물하는 대상에 대한 분석 시행</a:t>
            </a: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20~30대 사용자가 많은 카카오톡 선물하기와 </a:t>
            </a:r>
            <a:r>
              <a:rPr lang="ko-KR" sz="1600">
                <a:solidFill>
                  <a:schemeClr val="dk1"/>
                </a:solidFill>
              </a:rPr>
              <a:t>29cm(워커비)의 경우 친구에게 선물하는 비율이 높게 나타남.</a:t>
            </a:r>
            <a:endParaRPr sz="16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30~40대 사용자가 많은 네이버 스마트스토어의 경우 윗사람에게 선물하는 비율이 높게 나타남.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</a:t>
            </a:r>
            <a:endParaRPr sz="1800"/>
          </a:p>
        </p:txBody>
      </p:sp>
      <p:sp>
        <p:nvSpPr>
          <p:cNvPr id="425" name="Google Shape;425;g240b9f51f7a_3_98"/>
          <p:cNvSpPr/>
          <p:nvPr/>
        </p:nvSpPr>
        <p:spPr>
          <a:xfrm>
            <a:off x="707750" y="878100"/>
            <a:ext cx="3347700" cy="605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‘꿀 스틱’ 선물 대상 분석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6" name="Google Shape;426;g240b9f51f7a_3_98"/>
          <p:cNvSpPr txBox="1"/>
          <p:nvPr/>
        </p:nvSpPr>
        <p:spPr>
          <a:xfrm>
            <a:off x="2494342" y="5518675"/>
            <a:ext cx="245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&lt;네이버 스마트스토어 선물 대상비율&gt;</a:t>
            </a:r>
            <a:endParaRPr sz="1000"/>
          </a:p>
        </p:txBody>
      </p:sp>
      <p:pic>
        <p:nvPicPr>
          <p:cNvPr id="427" name="Google Shape;427;g240b9f51f7a_3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637" y="2778075"/>
            <a:ext cx="2637475" cy="238197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240b9f51f7a_3_98"/>
          <p:cNvSpPr txBox="1"/>
          <p:nvPr/>
        </p:nvSpPr>
        <p:spPr>
          <a:xfrm>
            <a:off x="6387029" y="5522800"/>
            <a:ext cx="245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&lt;카카오톡 선물하기 선물 대상비율&gt;</a:t>
            </a:r>
            <a:endParaRPr sz="1000"/>
          </a:p>
        </p:txBody>
      </p:sp>
      <p:pic>
        <p:nvPicPr>
          <p:cNvPr id="429" name="Google Shape;429;g240b9f51f7a_3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221" y="2933024"/>
            <a:ext cx="2753877" cy="2054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g240b9f51f7a_3_98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431" name="Google Shape;431;g240b9f51f7a_3_98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32" name="Google Shape;432;g240b9f51f7a_3_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g240b9f51f7a_3_98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4-2. 패키지 분석</a:t>
            </a:r>
            <a:endParaRPr sz="2100" b="1" i="1"/>
          </a:p>
        </p:txBody>
      </p:sp>
      <p:pic>
        <p:nvPicPr>
          <p:cNvPr id="434" name="Google Shape;434;g240b9f51f7a_3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9425" y="2895575"/>
            <a:ext cx="1469575" cy="28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40b9f51f7a_3_98"/>
          <p:cNvPicPr preferRelativeResize="0"/>
          <p:nvPr/>
        </p:nvPicPr>
        <p:blipFill rotWithShape="1">
          <a:blip r:embed="rId7">
            <a:alphaModFix/>
          </a:blip>
          <a:srcRect t="20047" r="6524" b="27624"/>
          <a:stretch/>
        </p:blipFill>
        <p:spPr>
          <a:xfrm>
            <a:off x="9339404" y="3319064"/>
            <a:ext cx="1389616" cy="20393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/>
          <p:cNvSpPr txBox="1"/>
          <p:nvPr/>
        </p:nvSpPr>
        <p:spPr>
          <a:xfrm>
            <a:off x="707750" y="3960480"/>
            <a:ext cx="1491114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그룹핑</a:t>
            </a:r>
            <a:r>
              <a:rPr lang="ko-KR" altLang="en-US" dirty="0" smtClean="0"/>
              <a:t> 기준필요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24729" y="4268257"/>
            <a:ext cx="1540806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워커비</a:t>
            </a:r>
            <a:r>
              <a:rPr lang="ko-KR" altLang="en-US" dirty="0" smtClean="0"/>
              <a:t> 비율 추가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a2c78c8b8_1_43"/>
          <p:cNvSpPr/>
          <p:nvPr/>
        </p:nvSpPr>
        <p:spPr>
          <a:xfrm>
            <a:off x="556300" y="970400"/>
            <a:ext cx="112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네이버 스마트스토어는 </a:t>
            </a:r>
            <a:r>
              <a:rPr lang="ko-KR" sz="1600">
                <a:solidFill>
                  <a:schemeClr val="dk1"/>
                </a:solidFill>
              </a:rPr>
              <a:t>40~50대</a:t>
            </a:r>
            <a:r>
              <a:rPr lang="ko-KR" sz="1600"/>
              <a:t>, </a:t>
            </a:r>
            <a:r>
              <a:rPr lang="ko-KR" sz="1600">
                <a:solidFill>
                  <a:schemeClr val="dk1"/>
                </a:solidFill>
              </a:rPr>
              <a:t>카카오톡 선물하기와 29cm(워커비)는 20~30대에게 선물하는 경우가 많음.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“선물하는 대상에 따라 패키지에 대한 선호가 달라질 것이다.”라는 가설을 설정</a:t>
            </a: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패키지에 대한 구매자들의 반응은 빈도분석을 통해 고급 / 예쁨 / 귀여움으로 나뉨.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</a:t>
            </a:r>
            <a:endParaRPr sz="1800"/>
          </a:p>
        </p:txBody>
      </p:sp>
      <p:sp>
        <p:nvSpPr>
          <p:cNvPr id="442" name="Google Shape;442;g27a2c78c8b8_1_43"/>
          <p:cNvSpPr/>
          <p:nvPr/>
        </p:nvSpPr>
        <p:spPr>
          <a:xfrm>
            <a:off x="1038900" y="725700"/>
            <a:ext cx="3586500" cy="536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‘꿀 스틱’ 선물 가설 설정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3" name="Google Shape;443;g27a2c78c8b8_1_43"/>
          <p:cNvSpPr txBox="1"/>
          <p:nvPr/>
        </p:nvSpPr>
        <p:spPr>
          <a:xfrm>
            <a:off x="5099069" y="5800850"/>
            <a:ext cx="150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&lt;29cm(워커비)&gt;</a:t>
            </a:r>
            <a:endParaRPr/>
          </a:p>
        </p:txBody>
      </p:sp>
      <p:pic>
        <p:nvPicPr>
          <p:cNvPr id="444" name="Google Shape;444;g27a2c78c8b8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700" y="3026438"/>
            <a:ext cx="3202307" cy="248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7a2c78c8b8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374" y="3006787"/>
            <a:ext cx="3303576" cy="252558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7a2c78c8b8_1_43"/>
          <p:cNvSpPr txBox="1"/>
          <p:nvPr/>
        </p:nvSpPr>
        <p:spPr>
          <a:xfrm>
            <a:off x="8513838" y="580085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&lt;카카오톡 선물하기&gt;</a:t>
            </a:r>
            <a:endParaRPr/>
          </a:p>
        </p:txBody>
      </p:sp>
      <p:sp>
        <p:nvSpPr>
          <p:cNvPr id="447" name="Google Shape;447;g27a2c78c8b8_1_43"/>
          <p:cNvSpPr/>
          <p:nvPr/>
        </p:nvSpPr>
        <p:spPr>
          <a:xfrm>
            <a:off x="8446810" y="4599701"/>
            <a:ext cx="1834800" cy="9327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27a2c78c8b8_1_43"/>
          <p:cNvSpPr/>
          <p:nvPr/>
        </p:nvSpPr>
        <p:spPr>
          <a:xfrm>
            <a:off x="9695496" y="2915925"/>
            <a:ext cx="1748400" cy="8229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7a2c78c8b8_1_43"/>
          <p:cNvSpPr/>
          <p:nvPr/>
        </p:nvSpPr>
        <p:spPr>
          <a:xfrm rot="-5400000">
            <a:off x="6149023" y="3757954"/>
            <a:ext cx="2136300" cy="6735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27a2c78c8b8_1_43"/>
          <p:cNvSpPr/>
          <p:nvPr/>
        </p:nvSpPr>
        <p:spPr>
          <a:xfrm>
            <a:off x="4525040" y="4654534"/>
            <a:ext cx="1534200" cy="8229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g27a2c78c8b8_1_43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452" name="Google Shape;452;g27a2c78c8b8_1_43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53" name="Google Shape;453;g27a2c78c8b8_1_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g27a2c78c8b8_1_43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4-2. 패키지 분석</a:t>
            </a:r>
            <a:endParaRPr sz="2100" b="1" i="1"/>
          </a:p>
        </p:txBody>
      </p:sp>
      <p:sp>
        <p:nvSpPr>
          <p:cNvPr id="455" name="Google Shape;455;g27a2c78c8b8_1_43"/>
          <p:cNvSpPr txBox="1"/>
          <p:nvPr/>
        </p:nvSpPr>
        <p:spPr>
          <a:xfrm>
            <a:off x="980450" y="5800850"/>
            <a:ext cx="22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&lt;네이버 스마트스토어&gt;</a:t>
            </a:r>
            <a:endParaRPr/>
          </a:p>
        </p:txBody>
      </p:sp>
      <p:pic>
        <p:nvPicPr>
          <p:cNvPr id="456" name="Google Shape;456;g27a2c78c8b8_1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825" y="3054600"/>
            <a:ext cx="3202300" cy="24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7a2c78c8b8_1_43"/>
          <p:cNvSpPr/>
          <p:nvPr/>
        </p:nvSpPr>
        <p:spPr>
          <a:xfrm>
            <a:off x="1663200" y="3978350"/>
            <a:ext cx="622800" cy="40020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605365" y="2680960"/>
            <a:ext cx="1869423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고급 더 잘 드러나게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불용어</a:t>
            </a:r>
            <a:r>
              <a:rPr lang="ko-KR" altLang="en-US" dirty="0" smtClean="0"/>
              <a:t> 제거버전으로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/>
        </p:nvSpPr>
        <p:spPr>
          <a:xfrm>
            <a:off x="6608950" y="904250"/>
            <a:ext cx="5360700" cy="1358400"/>
          </a:xfrm>
          <a:prstGeom prst="round2DiagRect">
            <a:avLst>
              <a:gd name="adj1" fmla="val 22724"/>
              <a:gd name="adj2" fmla="val 0"/>
            </a:avLst>
          </a:prstGeom>
          <a:solidFill>
            <a:srgbClr val="000000">
              <a:alpha val="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</a:t>
            </a:r>
            <a:r>
              <a:rPr lang="ko-KR" sz="1600"/>
              <a:t>온라인 기반의 O2O(Online to Offline) 플랫폼을 중심으로 고객에게 맞춤형 먹거리 큐레이션 서비스를 제공하여 최종적으로 먹거리관련 스트레스를 해결하기위해 노력하는 기업</a:t>
            </a:r>
            <a:endParaRPr sz="160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732" y="3701038"/>
            <a:ext cx="2753578" cy="26082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" name="Google Shape;5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911" y="3701038"/>
            <a:ext cx="2736343" cy="260824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" name="Google Shape;5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3856" y="3701038"/>
            <a:ext cx="2713494" cy="26082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" name="Google Shape;53;p5"/>
          <p:cNvSpPr txBox="1"/>
          <p:nvPr/>
        </p:nvSpPr>
        <p:spPr>
          <a:xfrm>
            <a:off x="956025" y="67400"/>
            <a:ext cx="2824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100"/>
              <a:buFont typeface="Malgun Gothic"/>
              <a:buAutoNum type="arabicPeriod"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100" b="1" i="1"/>
          </a:p>
        </p:txBody>
      </p:sp>
      <p:cxnSp>
        <p:nvCxnSpPr>
          <p:cNvPr id="54" name="Google Shape;54;p5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5"/>
          <p:cNvSpPr/>
          <p:nvPr/>
        </p:nvSpPr>
        <p:spPr>
          <a:xfrm>
            <a:off x="6859325" y="670774"/>
            <a:ext cx="2369400" cy="423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잇더컴퍼니 소개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6" name="Google Shape;5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750" y="3701038"/>
            <a:ext cx="2736368" cy="26082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675" y="790775"/>
            <a:ext cx="5941074" cy="1471968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" name="Google Shape;59;p5"/>
          <p:cNvSpPr/>
          <p:nvPr/>
        </p:nvSpPr>
        <p:spPr>
          <a:xfrm>
            <a:off x="405675" y="2515438"/>
            <a:ext cx="11541600" cy="1034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/>
              <a:t>- 벤처기업협회가 주관한 ‘2023 우수벤처기업’에 제주 지역우수 벤처기업으로 선정.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/>
              <a:t>-</a:t>
            </a:r>
            <a:r>
              <a:rPr lang="ko-KR" sz="1600" dirty="0">
                <a:solidFill>
                  <a:srgbClr val="111111"/>
                </a:solidFill>
              </a:rPr>
              <a:t> </a:t>
            </a:r>
            <a:r>
              <a:rPr lang="ko-KR" sz="1600" dirty="0" err="1">
                <a:solidFill>
                  <a:srgbClr val="111111"/>
                </a:solidFill>
              </a:rPr>
              <a:t>쑥쫀득이</a:t>
            </a:r>
            <a:r>
              <a:rPr lang="ko-KR" sz="1600" dirty="0">
                <a:solidFill>
                  <a:srgbClr val="111111"/>
                </a:solidFill>
              </a:rPr>
              <a:t> 제품  '</a:t>
            </a:r>
            <a:r>
              <a:rPr lang="ko-KR" sz="1600" dirty="0" err="1">
                <a:solidFill>
                  <a:srgbClr val="111111"/>
                </a:solidFill>
              </a:rPr>
              <a:t>시알</a:t>
            </a:r>
            <a:r>
              <a:rPr lang="ko-KR" sz="1600" dirty="0">
                <a:solidFill>
                  <a:srgbClr val="111111"/>
                </a:solidFill>
              </a:rPr>
              <a:t> 아메리카(SIAL America) 2023'에서 혁신제품상 금상을 수상.</a:t>
            </a:r>
            <a:endParaRPr sz="1600" dirty="0">
              <a:solidFill>
                <a:srgbClr val="11111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111111"/>
                </a:solidFill>
              </a:rPr>
              <a:t>- 2023 코리아 </a:t>
            </a:r>
            <a:r>
              <a:rPr lang="ko-KR" sz="1600" dirty="0" err="1">
                <a:solidFill>
                  <a:srgbClr val="111111"/>
                </a:solidFill>
              </a:rPr>
              <a:t>비건페어</a:t>
            </a:r>
            <a:r>
              <a:rPr lang="ko-KR" sz="1600" dirty="0">
                <a:solidFill>
                  <a:srgbClr val="111111"/>
                </a:solidFill>
              </a:rPr>
              <a:t> 참여.</a:t>
            </a:r>
            <a:endParaRPr sz="1600" dirty="0">
              <a:solidFill>
                <a:srgbClr val="111111"/>
              </a:solidFill>
            </a:endParaRPr>
          </a:p>
        </p:txBody>
      </p:sp>
      <p:sp>
        <p:nvSpPr>
          <p:cNvPr id="60" name="Google Shape;60;p5"/>
          <p:cNvSpPr txBox="1"/>
          <p:nvPr/>
        </p:nvSpPr>
        <p:spPr>
          <a:xfrm>
            <a:off x="405750" y="6460775"/>
            <a:ext cx="11541600" cy="3387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Comic Sans MS"/>
                <a:ea typeface="Comic Sans MS"/>
                <a:cs typeface="Comic Sans MS"/>
                <a:sym typeface="Comic Sans MS"/>
              </a:rPr>
              <a:t>&lt;</a:t>
            </a:r>
            <a:r>
              <a:rPr lang="ko-KR" sz="1100">
                <a:solidFill>
                  <a:schemeClr val="dk1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출산맘의 건강한 몸조리! 산후조리원박스</a:t>
            </a:r>
            <a:r>
              <a:rPr lang="ko-KR" sz="1100">
                <a:latin typeface="Comic Sans MS"/>
                <a:ea typeface="Comic Sans MS"/>
                <a:cs typeface="Comic Sans MS"/>
                <a:sym typeface="Comic Sans MS"/>
              </a:rPr>
              <a:t>&gt;   </a:t>
            </a:r>
            <a:r>
              <a:rPr lang="ko-KR" sz="1100"/>
              <a:t>                          &lt;끼니키트&gt;                                                      &lt;맘편한 쑥 쫀득이&gt;                         &lt;</a:t>
            </a:r>
            <a:r>
              <a:rPr lang="ko-KR" sz="1100">
                <a:solidFill>
                  <a:schemeClr val="dk1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ROYALSUMMIT 산양삼 기프트 박스</a:t>
            </a:r>
            <a:r>
              <a:rPr lang="ko-KR" sz="1100">
                <a:latin typeface="Comic Sans MS"/>
                <a:ea typeface="Comic Sans MS"/>
                <a:cs typeface="Comic Sans MS"/>
                <a:sym typeface="Comic Sans MS"/>
              </a:rPr>
              <a:t>&gt;</a:t>
            </a:r>
            <a:endParaRPr sz="1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0b9f51f7a_3_116"/>
          <p:cNvSpPr/>
          <p:nvPr/>
        </p:nvSpPr>
        <p:spPr>
          <a:xfrm>
            <a:off x="237775" y="1092600"/>
            <a:ext cx="115602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40~50대에게 선물하는 경우 고급에 대한 패키지 반응이 높게 나타남.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	20~30대에게 선물하는 경우 예쁨/귀여움에 대한 패키지 반응이 높게 나타남.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	“선물하는 대상에 따라 패키지에 대한 선호가 달라질 것이다.”라는 가설이 증명됨.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64" name="Google Shape;464;g240b9f51f7a_3_116"/>
          <p:cNvSpPr/>
          <p:nvPr/>
        </p:nvSpPr>
        <p:spPr>
          <a:xfrm>
            <a:off x="556300" y="790775"/>
            <a:ext cx="3634800" cy="615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‘꿀 스틱’ 패키지 선호 분석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5" name="Google Shape;465;g240b9f51f7a_3_116"/>
          <p:cNvSpPr txBox="1"/>
          <p:nvPr/>
        </p:nvSpPr>
        <p:spPr>
          <a:xfrm>
            <a:off x="5930525" y="6224346"/>
            <a:ext cx="39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&lt;29cm(워커비), 카카오톡 선물하기 패키지 반응 비율&gt;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466" name="Google Shape;466;g240b9f51f7a_3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051" y="2588384"/>
            <a:ext cx="2952647" cy="372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40b9f51f7a_3_116"/>
          <p:cNvSpPr txBox="1"/>
          <p:nvPr/>
        </p:nvSpPr>
        <p:spPr>
          <a:xfrm>
            <a:off x="1430221" y="6224346"/>
            <a:ext cx="396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800" dirty="0">
                <a:solidFill>
                  <a:schemeClr val="dk1"/>
                </a:solidFill>
              </a:rPr>
              <a:t>&lt;</a:t>
            </a:r>
            <a:r>
              <a:rPr lang="ko-KR" sz="800" dirty="0" err="1">
                <a:solidFill>
                  <a:schemeClr val="dk1"/>
                </a:solidFill>
              </a:rPr>
              <a:t>네이버</a:t>
            </a:r>
            <a:r>
              <a:rPr lang="ko-KR" sz="800" dirty="0">
                <a:solidFill>
                  <a:schemeClr val="dk1"/>
                </a:solidFill>
              </a:rPr>
              <a:t> 스마트스토어 패키지 반응 비율&gt;</a:t>
            </a:r>
            <a:endParaRPr sz="800" dirty="0">
              <a:solidFill>
                <a:schemeClr val="dk1"/>
              </a:solidFill>
            </a:endParaRPr>
          </a:p>
        </p:txBody>
      </p:sp>
      <p:pic>
        <p:nvPicPr>
          <p:cNvPr id="468" name="Google Shape;468;g240b9f51f7a_3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102" y="2581698"/>
            <a:ext cx="2957938" cy="3730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g240b9f51f7a_3_116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470" name="Google Shape;470;g240b9f51f7a_3_116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71" name="Google Shape;471;g240b9f51f7a_3_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2" name="Google Shape;472;g240b9f51f7a_3_116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4-2. 패키지 분석</a:t>
            </a:r>
            <a:endParaRPr sz="2100" b="1" i="1"/>
          </a:p>
        </p:txBody>
      </p:sp>
      <p:sp>
        <p:nvSpPr>
          <p:cNvPr id="12" name="TextBox 11"/>
          <p:cNvSpPr txBox="1"/>
          <p:nvPr/>
        </p:nvSpPr>
        <p:spPr>
          <a:xfrm>
            <a:off x="707750" y="4228749"/>
            <a:ext cx="3664786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플랫폼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제품코드 제거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제품명 </a:t>
            </a:r>
            <a:r>
              <a:rPr lang="ko-KR" altLang="en-US" dirty="0" err="1" smtClean="0"/>
              <a:t>살보이게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76435" y="4228749"/>
            <a:ext cx="1491114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smtClean="0"/>
              <a:t>제품명으로 변경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27a66cc362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050" y="790775"/>
            <a:ext cx="3845875" cy="500587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27a66cc362e_0_0"/>
          <p:cNvSpPr txBox="1"/>
          <p:nvPr/>
        </p:nvSpPr>
        <p:spPr>
          <a:xfrm>
            <a:off x="901788" y="5991775"/>
            <a:ext cx="396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&lt;네이버 스마트스토어 패키지 반응 비율&gt;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80" name="Google Shape;480;g27a66cc362e_0_0"/>
          <p:cNvSpPr txBox="1"/>
          <p:nvPr/>
        </p:nvSpPr>
        <p:spPr>
          <a:xfrm>
            <a:off x="6806875" y="5991775"/>
            <a:ext cx="396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&lt;29cm(워커비), 카카오톡 선물하기 패키지 반응 비율&gt;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81" name="Google Shape;481;g27a66cc362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975" y="790775"/>
            <a:ext cx="3845874" cy="5005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g27a66cc362e_0_0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483" name="Google Shape;483;g27a66cc362e_0_0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84" name="Google Shape;484;g27a66cc362e_0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g27a66cc362e_0_0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4-2. 패키지 분석</a:t>
            </a:r>
            <a:endParaRPr sz="2100" b="1" i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0b9f51f7a_3_134"/>
          <p:cNvSpPr/>
          <p:nvPr/>
        </p:nvSpPr>
        <p:spPr>
          <a:xfrm>
            <a:off x="251926" y="1201028"/>
            <a:ext cx="115602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152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</a:t>
            </a:r>
            <a:r>
              <a:rPr lang="ko-KR" sz="1600"/>
              <a:t>고급 키워드 비율이 높은 제품들의 유사점 : </a:t>
            </a:r>
            <a:r>
              <a:rPr lang="ko-KR" sz="1600" b="1"/>
              <a:t>골드 계열</a:t>
            </a:r>
            <a:r>
              <a:rPr lang="ko-KR" sz="1600"/>
              <a:t>의 라벨링, </a:t>
            </a:r>
            <a:r>
              <a:rPr lang="ko-KR" sz="1600" b="1"/>
              <a:t>블랙 색상</a:t>
            </a:r>
            <a:r>
              <a:rPr lang="ko-KR" sz="1600"/>
              <a:t>의 패키지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</a:t>
            </a:r>
            <a:r>
              <a:rPr lang="ko-KR" sz="1600"/>
              <a:t>실제 리뷰에서 ‘</a:t>
            </a:r>
            <a:r>
              <a:rPr lang="ko-KR" sz="1600" b="1"/>
              <a:t>블랙</a:t>
            </a:r>
            <a:r>
              <a:rPr lang="ko-KR" sz="1600"/>
              <a:t>’ 을 언급한 리뷰중</a:t>
            </a:r>
            <a:r>
              <a:rPr lang="ko-KR" sz="1600" b="1"/>
              <a:t> 88%</a:t>
            </a:r>
            <a:r>
              <a:rPr lang="ko-KR" sz="1600"/>
              <a:t>가 고급스럽다고 말함.</a:t>
            </a:r>
            <a:endParaRPr sz="1600"/>
          </a:p>
        </p:txBody>
      </p:sp>
      <p:sp>
        <p:nvSpPr>
          <p:cNvPr id="492" name="Google Shape;492;g240b9f51f7a_3_134"/>
          <p:cNvSpPr/>
          <p:nvPr/>
        </p:nvSpPr>
        <p:spPr>
          <a:xfrm>
            <a:off x="596163" y="886051"/>
            <a:ext cx="3814500" cy="61179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고급 패키지 디자인 분석</a:t>
            </a:r>
            <a:endParaRPr sz="2100" b="1" dirty="0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3" name="Google Shape;493;g240b9f51f7a_3_134"/>
          <p:cNvSpPr txBox="1"/>
          <p:nvPr/>
        </p:nvSpPr>
        <p:spPr>
          <a:xfrm>
            <a:off x="596163" y="5828550"/>
            <a:ext cx="4146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900" i="1">
                <a:solidFill>
                  <a:schemeClr val="dk1"/>
                </a:solidFill>
              </a:rPr>
              <a:t>“블랙 프린팅이 특히 </a:t>
            </a:r>
            <a:r>
              <a:rPr lang="ko-KR" sz="900" b="1" i="1">
                <a:solidFill>
                  <a:schemeClr val="dk1"/>
                </a:solidFill>
              </a:rPr>
              <a:t>진한 검정색</a:t>
            </a:r>
            <a:r>
              <a:rPr lang="ko-KR" sz="900" i="1">
                <a:solidFill>
                  <a:schemeClr val="dk1"/>
                </a:solidFill>
              </a:rPr>
              <a:t>이라 더 고급스러워요.”</a:t>
            </a:r>
            <a:endParaRPr sz="900" i="1">
              <a:solidFill>
                <a:schemeClr val="dk1"/>
              </a:solidFill>
            </a:endParaRPr>
          </a:p>
        </p:txBody>
      </p:sp>
      <p:pic>
        <p:nvPicPr>
          <p:cNvPr id="494" name="Google Shape;494;g240b9f51f7a_3_134"/>
          <p:cNvPicPr preferRelativeResize="0"/>
          <p:nvPr/>
        </p:nvPicPr>
        <p:blipFill rotWithShape="1">
          <a:blip r:embed="rId3">
            <a:alphaModFix/>
          </a:blip>
          <a:srcRect l="5353" r="10598" b="5553"/>
          <a:stretch/>
        </p:blipFill>
        <p:spPr>
          <a:xfrm>
            <a:off x="1641201" y="3330789"/>
            <a:ext cx="1857175" cy="15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40b9f51f7a_3_134"/>
          <p:cNvPicPr preferRelativeResize="0"/>
          <p:nvPr/>
        </p:nvPicPr>
        <p:blipFill rotWithShape="1">
          <a:blip r:embed="rId4">
            <a:alphaModFix/>
          </a:blip>
          <a:srcRect t="12087"/>
          <a:stretch/>
        </p:blipFill>
        <p:spPr>
          <a:xfrm>
            <a:off x="5126207" y="3330799"/>
            <a:ext cx="1673494" cy="15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40b9f51f7a_3_134"/>
          <p:cNvPicPr preferRelativeResize="0"/>
          <p:nvPr/>
        </p:nvPicPr>
        <p:blipFill rotWithShape="1">
          <a:blip r:embed="rId5">
            <a:alphaModFix/>
          </a:blip>
          <a:srcRect t="6179" b="7517"/>
          <a:stretch/>
        </p:blipFill>
        <p:spPr>
          <a:xfrm>
            <a:off x="8867975" y="3330278"/>
            <a:ext cx="1673500" cy="151548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40b9f51f7a_3_134"/>
          <p:cNvSpPr txBox="1"/>
          <p:nvPr/>
        </p:nvSpPr>
        <p:spPr>
          <a:xfrm>
            <a:off x="723663" y="6167250"/>
            <a:ext cx="3891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 i="1">
                <a:solidFill>
                  <a:schemeClr val="dk1"/>
                </a:solidFill>
              </a:rPr>
              <a:t>“선물하기에 </a:t>
            </a:r>
            <a:r>
              <a:rPr lang="ko-KR" sz="900" b="1" i="1">
                <a:solidFill>
                  <a:schemeClr val="dk1"/>
                </a:solidFill>
              </a:rPr>
              <a:t>블랙에 골드조합</a:t>
            </a:r>
            <a:r>
              <a:rPr lang="ko-KR" sz="900" i="1">
                <a:solidFill>
                  <a:schemeClr val="dk1"/>
                </a:solidFill>
              </a:rPr>
              <a:t>도 세련되고 적합한것 같습니다.”</a:t>
            </a:r>
            <a:endParaRPr sz="900"/>
          </a:p>
        </p:txBody>
      </p:sp>
      <p:sp>
        <p:nvSpPr>
          <p:cNvPr id="498" name="Google Shape;498;g240b9f51f7a_3_134"/>
          <p:cNvSpPr txBox="1"/>
          <p:nvPr/>
        </p:nvSpPr>
        <p:spPr>
          <a:xfrm>
            <a:off x="7631263" y="5966886"/>
            <a:ext cx="41469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 i="1" dirty="0">
                <a:solidFill>
                  <a:schemeClr val="dk1"/>
                </a:solidFill>
              </a:rPr>
              <a:t>“배송이 정말 빠르네요~ 우선 포장이 </a:t>
            </a:r>
            <a:r>
              <a:rPr lang="ko-KR" sz="900" b="1" i="1" dirty="0">
                <a:solidFill>
                  <a:schemeClr val="dk1"/>
                </a:solidFill>
              </a:rPr>
              <a:t>블랙+골드</a:t>
            </a:r>
            <a:r>
              <a:rPr lang="ko-KR" sz="900" i="1" dirty="0">
                <a:solidFill>
                  <a:schemeClr val="dk1"/>
                </a:solidFill>
              </a:rPr>
              <a:t>여서 더 고급지네요~”</a:t>
            </a:r>
            <a:endParaRPr sz="900" i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i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 i="1" dirty="0">
              <a:solidFill>
                <a:schemeClr val="dk1"/>
              </a:solidFill>
            </a:endParaRPr>
          </a:p>
        </p:txBody>
      </p:sp>
      <p:sp>
        <p:nvSpPr>
          <p:cNvPr id="499" name="Google Shape;499;g240b9f51f7a_3_134"/>
          <p:cNvSpPr txBox="1"/>
          <p:nvPr/>
        </p:nvSpPr>
        <p:spPr>
          <a:xfrm>
            <a:off x="7057350" y="6155138"/>
            <a:ext cx="55953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 i="1" dirty="0">
                <a:solidFill>
                  <a:schemeClr val="dk1"/>
                </a:solidFill>
              </a:rPr>
              <a:t>“생일 선물로 받았어요 :)  </a:t>
            </a:r>
            <a:r>
              <a:rPr lang="ko-KR" sz="900" b="1" i="1" dirty="0">
                <a:solidFill>
                  <a:schemeClr val="dk1"/>
                </a:solidFill>
              </a:rPr>
              <a:t>블랙</a:t>
            </a:r>
            <a:r>
              <a:rPr lang="ko-KR" sz="900" i="1" dirty="0">
                <a:solidFill>
                  <a:schemeClr val="dk1"/>
                </a:solidFill>
              </a:rPr>
              <a:t>에 간지가 너무 좋네요 :)”</a:t>
            </a:r>
            <a:endParaRPr sz="900" i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 i="1" dirty="0">
              <a:solidFill>
                <a:schemeClr val="dk1"/>
              </a:solidFill>
            </a:endParaRPr>
          </a:p>
        </p:txBody>
      </p:sp>
      <p:sp>
        <p:nvSpPr>
          <p:cNvPr id="500" name="Google Shape;500;g240b9f51f7a_3_134"/>
          <p:cNvSpPr txBox="1"/>
          <p:nvPr/>
        </p:nvSpPr>
        <p:spPr>
          <a:xfrm>
            <a:off x="1195125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고급</a:t>
            </a:r>
            <a:endParaRPr sz="1000" b="1"/>
          </a:p>
        </p:txBody>
      </p:sp>
      <p:sp>
        <p:nvSpPr>
          <p:cNvPr id="501" name="Google Shape;501;g240b9f51f7a_3_134"/>
          <p:cNvSpPr txBox="1"/>
          <p:nvPr/>
        </p:nvSpPr>
        <p:spPr>
          <a:xfrm>
            <a:off x="1983900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예쁨</a:t>
            </a:r>
            <a:endParaRPr sz="1000"/>
          </a:p>
        </p:txBody>
      </p:sp>
      <p:sp>
        <p:nvSpPr>
          <p:cNvPr id="502" name="Google Shape;502;g240b9f51f7a_3_134"/>
          <p:cNvSpPr txBox="1"/>
          <p:nvPr/>
        </p:nvSpPr>
        <p:spPr>
          <a:xfrm>
            <a:off x="2802650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귀여움</a:t>
            </a:r>
            <a:endParaRPr sz="1000"/>
          </a:p>
        </p:txBody>
      </p:sp>
      <p:sp>
        <p:nvSpPr>
          <p:cNvPr id="503" name="Google Shape;503;g240b9f51f7a_3_134"/>
          <p:cNvSpPr txBox="1"/>
          <p:nvPr/>
        </p:nvSpPr>
        <p:spPr>
          <a:xfrm>
            <a:off x="4643213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고급</a:t>
            </a:r>
            <a:endParaRPr sz="1000" b="1"/>
          </a:p>
        </p:txBody>
      </p:sp>
      <p:sp>
        <p:nvSpPr>
          <p:cNvPr id="504" name="Google Shape;504;g240b9f51f7a_3_134"/>
          <p:cNvSpPr txBox="1"/>
          <p:nvPr/>
        </p:nvSpPr>
        <p:spPr>
          <a:xfrm>
            <a:off x="5431988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예쁨</a:t>
            </a:r>
            <a:endParaRPr sz="1000"/>
          </a:p>
        </p:txBody>
      </p:sp>
      <p:sp>
        <p:nvSpPr>
          <p:cNvPr id="505" name="Google Shape;505;g240b9f51f7a_3_134"/>
          <p:cNvSpPr txBox="1"/>
          <p:nvPr/>
        </p:nvSpPr>
        <p:spPr>
          <a:xfrm>
            <a:off x="6250738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귀여움</a:t>
            </a:r>
            <a:endParaRPr sz="1000"/>
          </a:p>
        </p:txBody>
      </p:sp>
      <p:sp>
        <p:nvSpPr>
          <p:cNvPr id="506" name="Google Shape;506;g240b9f51f7a_3_134"/>
          <p:cNvSpPr txBox="1"/>
          <p:nvPr/>
        </p:nvSpPr>
        <p:spPr>
          <a:xfrm>
            <a:off x="8476100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고급</a:t>
            </a:r>
            <a:endParaRPr sz="1000" b="1"/>
          </a:p>
        </p:txBody>
      </p:sp>
      <p:sp>
        <p:nvSpPr>
          <p:cNvPr id="507" name="Google Shape;507;g240b9f51f7a_3_134"/>
          <p:cNvSpPr txBox="1"/>
          <p:nvPr/>
        </p:nvSpPr>
        <p:spPr>
          <a:xfrm>
            <a:off x="9118825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예쁨</a:t>
            </a:r>
            <a:endParaRPr sz="1000"/>
          </a:p>
        </p:txBody>
      </p:sp>
      <p:sp>
        <p:nvSpPr>
          <p:cNvPr id="508" name="Google Shape;508;g240b9f51f7a_3_134"/>
          <p:cNvSpPr txBox="1"/>
          <p:nvPr/>
        </p:nvSpPr>
        <p:spPr>
          <a:xfrm>
            <a:off x="9809625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귀여움</a:t>
            </a:r>
            <a:endParaRPr sz="1000"/>
          </a:p>
        </p:txBody>
      </p:sp>
      <p:sp>
        <p:nvSpPr>
          <p:cNvPr id="509" name="Google Shape;509;g240b9f51f7a_3_134"/>
          <p:cNvSpPr txBox="1"/>
          <p:nvPr/>
        </p:nvSpPr>
        <p:spPr>
          <a:xfrm>
            <a:off x="847610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9.6%</a:t>
            </a:r>
            <a:endParaRPr sz="1200" b="1"/>
          </a:p>
        </p:txBody>
      </p:sp>
      <p:sp>
        <p:nvSpPr>
          <p:cNvPr id="510" name="Google Shape;510;g240b9f51f7a_3_134"/>
          <p:cNvSpPr txBox="1"/>
          <p:nvPr/>
        </p:nvSpPr>
        <p:spPr>
          <a:xfrm>
            <a:off x="9118825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1.5%</a:t>
            </a:r>
            <a:endParaRPr sz="1200"/>
          </a:p>
        </p:txBody>
      </p:sp>
      <p:sp>
        <p:nvSpPr>
          <p:cNvPr id="511" name="Google Shape;511;g240b9f51f7a_3_134"/>
          <p:cNvSpPr txBox="1"/>
          <p:nvPr/>
        </p:nvSpPr>
        <p:spPr>
          <a:xfrm>
            <a:off x="9809625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0%</a:t>
            </a:r>
            <a:endParaRPr sz="1200"/>
          </a:p>
        </p:txBody>
      </p:sp>
      <p:sp>
        <p:nvSpPr>
          <p:cNvPr id="512" name="Google Shape;512;g240b9f51f7a_3_134"/>
          <p:cNvSpPr txBox="1"/>
          <p:nvPr/>
        </p:nvSpPr>
        <p:spPr>
          <a:xfrm>
            <a:off x="1177125" y="5226938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18.5%</a:t>
            </a:r>
            <a:endParaRPr sz="1200" b="1"/>
          </a:p>
        </p:txBody>
      </p:sp>
      <p:sp>
        <p:nvSpPr>
          <p:cNvPr id="513" name="Google Shape;513;g240b9f51f7a_3_134"/>
          <p:cNvSpPr txBox="1"/>
          <p:nvPr/>
        </p:nvSpPr>
        <p:spPr>
          <a:xfrm>
            <a:off x="1998888" y="5226938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2.8%</a:t>
            </a:r>
            <a:endParaRPr sz="1200"/>
          </a:p>
        </p:txBody>
      </p:sp>
      <p:sp>
        <p:nvSpPr>
          <p:cNvPr id="514" name="Google Shape;514;g240b9f51f7a_3_134"/>
          <p:cNvSpPr txBox="1"/>
          <p:nvPr/>
        </p:nvSpPr>
        <p:spPr>
          <a:xfrm>
            <a:off x="2802650" y="5226938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1.9%</a:t>
            </a:r>
            <a:endParaRPr sz="1200"/>
          </a:p>
        </p:txBody>
      </p:sp>
      <p:sp>
        <p:nvSpPr>
          <p:cNvPr id="515" name="Google Shape;515;g240b9f51f7a_3_134"/>
          <p:cNvSpPr txBox="1"/>
          <p:nvPr/>
        </p:nvSpPr>
        <p:spPr>
          <a:xfrm>
            <a:off x="466610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10.4%</a:t>
            </a:r>
            <a:endParaRPr sz="1200" b="1"/>
          </a:p>
        </p:txBody>
      </p:sp>
      <p:sp>
        <p:nvSpPr>
          <p:cNvPr id="516" name="Google Shape;516;g240b9f51f7a_3_134"/>
          <p:cNvSpPr txBox="1"/>
          <p:nvPr/>
        </p:nvSpPr>
        <p:spPr>
          <a:xfrm>
            <a:off x="626630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2.6%</a:t>
            </a:r>
            <a:endParaRPr sz="1200"/>
          </a:p>
        </p:txBody>
      </p:sp>
      <p:sp>
        <p:nvSpPr>
          <p:cNvPr id="517" name="Google Shape;517;g240b9f51f7a_3_134"/>
          <p:cNvSpPr txBox="1"/>
          <p:nvPr/>
        </p:nvSpPr>
        <p:spPr>
          <a:xfrm>
            <a:off x="542810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15.6%</a:t>
            </a:r>
            <a:endParaRPr sz="1200"/>
          </a:p>
        </p:txBody>
      </p:sp>
      <p:sp>
        <p:nvSpPr>
          <p:cNvPr id="518" name="Google Shape;518;g240b9f51f7a_3_134"/>
          <p:cNvSpPr txBox="1"/>
          <p:nvPr/>
        </p:nvSpPr>
        <p:spPr>
          <a:xfrm>
            <a:off x="4022550" y="5828550"/>
            <a:ext cx="4146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900" i="1">
                <a:solidFill>
                  <a:schemeClr val="dk1"/>
                </a:solidFill>
              </a:rPr>
              <a:t>“너무 너무 포장이 고급지고 이쁘네요♡.”</a:t>
            </a:r>
            <a:endParaRPr sz="900" i="1">
              <a:solidFill>
                <a:schemeClr val="dk1"/>
              </a:solidFill>
            </a:endParaRPr>
          </a:p>
        </p:txBody>
      </p:sp>
      <p:sp>
        <p:nvSpPr>
          <p:cNvPr id="519" name="Google Shape;519;g240b9f51f7a_3_134"/>
          <p:cNvSpPr txBox="1"/>
          <p:nvPr/>
        </p:nvSpPr>
        <p:spPr>
          <a:xfrm>
            <a:off x="4150050" y="6167250"/>
            <a:ext cx="3891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 i="1">
                <a:solidFill>
                  <a:schemeClr val="dk1"/>
                </a:solidFill>
              </a:rPr>
              <a:t>“패키지도 너무 이쁘고 고급짐 건강을 위한 선물이라 더 좋았음”</a:t>
            </a:r>
            <a:endParaRPr sz="900"/>
          </a:p>
        </p:txBody>
      </p:sp>
      <p:grpSp>
        <p:nvGrpSpPr>
          <p:cNvPr id="520" name="Google Shape;520;g240b9f51f7a_3_134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521" name="Google Shape;521;g240b9f51f7a_3_134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22" name="Google Shape;522;g240b9f51f7a_3_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3" name="Google Shape;523;g240b9f51f7a_3_134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4-2. 패키지 분석</a:t>
            </a:r>
            <a:endParaRPr sz="2100" b="1" i="1"/>
          </a:p>
        </p:txBody>
      </p:sp>
      <p:sp>
        <p:nvSpPr>
          <p:cNvPr id="35" name="TextBox 34"/>
          <p:cNvSpPr txBox="1"/>
          <p:nvPr/>
        </p:nvSpPr>
        <p:spPr>
          <a:xfrm>
            <a:off x="4495591" y="2770595"/>
            <a:ext cx="2896947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비율봐서</a:t>
            </a:r>
            <a:r>
              <a:rPr lang="ko-KR" altLang="en-US" dirty="0" smtClean="0"/>
              <a:t> 더 적절한 제품으로 교체</a:t>
            </a:r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0ed4fa371_0_29"/>
          <p:cNvSpPr txBox="1"/>
          <p:nvPr/>
        </p:nvSpPr>
        <p:spPr>
          <a:xfrm>
            <a:off x="596163" y="5828550"/>
            <a:ext cx="4146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 i="1">
              <a:solidFill>
                <a:schemeClr val="dk1"/>
              </a:solidFill>
            </a:endParaRPr>
          </a:p>
        </p:txBody>
      </p:sp>
      <p:sp>
        <p:nvSpPr>
          <p:cNvPr id="530" name="Google Shape;530;g240ed4fa371_0_29"/>
          <p:cNvSpPr txBox="1"/>
          <p:nvPr/>
        </p:nvSpPr>
        <p:spPr>
          <a:xfrm>
            <a:off x="723663" y="6167250"/>
            <a:ext cx="3891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</p:txBody>
      </p:sp>
      <p:sp>
        <p:nvSpPr>
          <p:cNvPr id="531" name="Google Shape;531;g240ed4fa371_0_29"/>
          <p:cNvSpPr txBox="1"/>
          <p:nvPr/>
        </p:nvSpPr>
        <p:spPr>
          <a:xfrm>
            <a:off x="7631263" y="5816425"/>
            <a:ext cx="41469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 i="1">
                <a:solidFill>
                  <a:schemeClr val="dk1"/>
                </a:solidFill>
              </a:rPr>
              <a:t>“상자 </a:t>
            </a:r>
            <a:r>
              <a:rPr lang="ko-KR" sz="900" b="1" i="1">
                <a:solidFill>
                  <a:schemeClr val="dk1"/>
                </a:solidFill>
              </a:rPr>
              <a:t>플라워패턴</a:t>
            </a:r>
            <a:r>
              <a:rPr lang="ko-KR" sz="900" i="1">
                <a:solidFill>
                  <a:schemeClr val="dk1"/>
                </a:solidFill>
              </a:rPr>
              <a:t>이 이쁘고 꿀이 향긋해서 선물하기 좋네요”</a:t>
            </a:r>
            <a:endParaRPr sz="9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 i="1">
              <a:solidFill>
                <a:schemeClr val="dk1"/>
              </a:solidFill>
            </a:endParaRPr>
          </a:p>
        </p:txBody>
      </p:sp>
      <p:sp>
        <p:nvSpPr>
          <p:cNvPr id="532" name="Google Shape;532;g240ed4fa371_0_29"/>
          <p:cNvSpPr txBox="1"/>
          <p:nvPr/>
        </p:nvSpPr>
        <p:spPr>
          <a:xfrm>
            <a:off x="7057350" y="6155138"/>
            <a:ext cx="5595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900" i="1">
                <a:solidFill>
                  <a:schemeClr val="dk1"/>
                </a:solidFill>
              </a:rPr>
              <a:t>“먹기 편하고 맛있고 포장도 예쁘고요!”</a:t>
            </a:r>
            <a:endParaRPr sz="900" i="1">
              <a:solidFill>
                <a:schemeClr val="dk1"/>
              </a:solidFill>
            </a:endParaRPr>
          </a:p>
        </p:txBody>
      </p:sp>
      <p:sp>
        <p:nvSpPr>
          <p:cNvPr id="533" name="Google Shape;533;g240ed4fa371_0_29"/>
          <p:cNvSpPr txBox="1"/>
          <p:nvPr/>
        </p:nvSpPr>
        <p:spPr>
          <a:xfrm>
            <a:off x="1195125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고급</a:t>
            </a:r>
            <a:endParaRPr sz="1000"/>
          </a:p>
        </p:txBody>
      </p:sp>
      <p:sp>
        <p:nvSpPr>
          <p:cNvPr id="534" name="Google Shape;534;g240ed4fa371_0_29"/>
          <p:cNvSpPr txBox="1"/>
          <p:nvPr/>
        </p:nvSpPr>
        <p:spPr>
          <a:xfrm>
            <a:off x="1983900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예쁨</a:t>
            </a:r>
            <a:endParaRPr sz="1000" b="1"/>
          </a:p>
        </p:txBody>
      </p:sp>
      <p:sp>
        <p:nvSpPr>
          <p:cNvPr id="535" name="Google Shape;535;g240ed4fa371_0_29"/>
          <p:cNvSpPr txBox="1"/>
          <p:nvPr/>
        </p:nvSpPr>
        <p:spPr>
          <a:xfrm>
            <a:off x="2802650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귀여움</a:t>
            </a:r>
            <a:endParaRPr sz="1000"/>
          </a:p>
        </p:txBody>
      </p:sp>
      <p:sp>
        <p:nvSpPr>
          <p:cNvPr id="536" name="Google Shape;536;g240ed4fa371_0_29"/>
          <p:cNvSpPr txBox="1"/>
          <p:nvPr/>
        </p:nvSpPr>
        <p:spPr>
          <a:xfrm>
            <a:off x="4643213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고급</a:t>
            </a:r>
            <a:endParaRPr sz="1000"/>
          </a:p>
        </p:txBody>
      </p:sp>
      <p:sp>
        <p:nvSpPr>
          <p:cNvPr id="537" name="Google Shape;537;g240ed4fa371_0_29"/>
          <p:cNvSpPr txBox="1"/>
          <p:nvPr/>
        </p:nvSpPr>
        <p:spPr>
          <a:xfrm>
            <a:off x="5431988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예쁨</a:t>
            </a:r>
            <a:endParaRPr sz="1000" b="1"/>
          </a:p>
        </p:txBody>
      </p:sp>
      <p:sp>
        <p:nvSpPr>
          <p:cNvPr id="538" name="Google Shape;538;g240ed4fa371_0_29"/>
          <p:cNvSpPr txBox="1"/>
          <p:nvPr/>
        </p:nvSpPr>
        <p:spPr>
          <a:xfrm>
            <a:off x="6250738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귀여움</a:t>
            </a:r>
            <a:endParaRPr sz="1000"/>
          </a:p>
        </p:txBody>
      </p:sp>
      <p:sp>
        <p:nvSpPr>
          <p:cNvPr id="539" name="Google Shape;539;g240ed4fa371_0_29"/>
          <p:cNvSpPr txBox="1"/>
          <p:nvPr/>
        </p:nvSpPr>
        <p:spPr>
          <a:xfrm>
            <a:off x="8476100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고급</a:t>
            </a:r>
            <a:endParaRPr sz="1000"/>
          </a:p>
        </p:txBody>
      </p:sp>
      <p:sp>
        <p:nvSpPr>
          <p:cNvPr id="540" name="Google Shape;540;g240ed4fa371_0_29"/>
          <p:cNvSpPr txBox="1"/>
          <p:nvPr/>
        </p:nvSpPr>
        <p:spPr>
          <a:xfrm>
            <a:off x="9118825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예쁨</a:t>
            </a:r>
            <a:endParaRPr sz="1000" b="1"/>
          </a:p>
        </p:txBody>
      </p:sp>
      <p:sp>
        <p:nvSpPr>
          <p:cNvPr id="541" name="Google Shape;541;g240ed4fa371_0_29"/>
          <p:cNvSpPr txBox="1"/>
          <p:nvPr/>
        </p:nvSpPr>
        <p:spPr>
          <a:xfrm>
            <a:off x="9809625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귀여움</a:t>
            </a:r>
            <a:endParaRPr sz="1000"/>
          </a:p>
        </p:txBody>
      </p:sp>
      <p:sp>
        <p:nvSpPr>
          <p:cNvPr id="542" name="Google Shape;542;g240ed4fa371_0_29"/>
          <p:cNvSpPr txBox="1"/>
          <p:nvPr/>
        </p:nvSpPr>
        <p:spPr>
          <a:xfrm>
            <a:off x="847610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18.2%</a:t>
            </a:r>
            <a:endParaRPr sz="1200"/>
          </a:p>
        </p:txBody>
      </p:sp>
      <p:sp>
        <p:nvSpPr>
          <p:cNvPr id="543" name="Google Shape;543;g240ed4fa371_0_29"/>
          <p:cNvSpPr txBox="1"/>
          <p:nvPr/>
        </p:nvSpPr>
        <p:spPr>
          <a:xfrm>
            <a:off x="9118825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27.1%</a:t>
            </a:r>
            <a:endParaRPr sz="1200" b="1"/>
          </a:p>
        </p:txBody>
      </p:sp>
      <p:sp>
        <p:nvSpPr>
          <p:cNvPr id="544" name="Google Shape;544;g240ed4fa371_0_29"/>
          <p:cNvSpPr txBox="1"/>
          <p:nvPr/>
        </p:nvSpPr>
        <p:spPr>
          <a:xfrm>
            <a:off x="9809625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0.4%</a:t>
            </a:r>
            <a:endParaRPr sz="1200"/>
          </a:p>
        </p:txBody>
      </p:sp>
      <p:sp>
        <p:nvSpPr>
          <p:cNvPr id="545" name="Google Shape;545;g240ed4fa371_0_29"/>
          <p:cNvSpPr txBox="1"/>
          <p:nvPr/>
        </p:nvSpPr>
        <p:spPr>
          <a:xfrm>
            <a:off x="1177125" y="5226938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0%</a:t>
            </a:r>
            <a:endParaRPr sz="1200"/>
          </a:p>
        </p:txBody>
      </p:sp>
      <p:sp>
        <p:nvSpPr>
          <p:cNvPr id="546" name="Google Shape;546;g240ed4fa371_0_29"/>
          <p:cNvSpPr txBox="1"/>
          <p:nvPr/>
        </p:nvSpPr>
        <p:spPr>
          <a:xfrm>
            <a:off x="1998888" y="5226938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38.5%</a:t>
            </a:r>
            <a:endParaRPr sz="1200" b="1"/>
          </a:p>
        </p:txBody>
      </p:sp>
      <p:sp>
        <p:nvSpPr>
          <p:cNvPr id="547" name="Google Shape;547;g240ed4fa371_0_29"/>
          <p:cNvSpPr txBox="1"/>
          <p:nvPr/>
        </p:nvSpPr>
        <p:spPr>
          <a:xfrm>
            <a:off x="2802650" y="5226938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25.7%</a:t>
            </a:r>
            <a:endParaRPr sz="1200"/>
          </a:p>
        </p:txBody>
      </p:sp>
      <p:sp>
        <p:nvSpPr>
          <p:cNvPr id="548" name="Google Shape;548;g240ed4fa371_0_29"/>
          <p:cNvSpPr txBox="1"/>
          <p:nvPr/>
        </p:nvSpPr>
        <p:spPr>
          <a:xfrm>
            <a:off x="466610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1.4%</a:t>
            </a:r>
            <a:endParaRPr sz="1200"/>
          </a:p>
        </p:txBody>
      </p:sp>
      <p:sp>
        <p:nvSpPr>
          <p:cNvPr id="549" name="Google Shape;549;g240ed4fa371_0_29"/>
          <p:cNvSpPr txBox="1"/>
          <p:nvPr/>
        </p:nvSpPr>
        <p:spPr>
          <a:xfrm>
            <a:off x="626630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23.6%</a:t>
            </a:r>
            <a:endParaRPr sz="1200"/>
          </a:p>
        </p:txBody>
      </p:sp>
      <p:sp>
        <p:nvSpPr>
          <p:cNvPr id="550" name="Google Shape;550;g240ed4fa371_0_29"/>
          <p:cNvSpPr txBox="1"/>
          <p:nvPr/>
        </p:nvSpPr>
        <p:spPr>
          <a:xfrm>
            <a:off x="542810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27.8%</a:t>
            </a:r>
            <a:endParaRPr sz="1200" b="1"/>
          </a:p>
        </p:txBody>
      </p:sp>
      <p:pic>
        <p:nvPicPr>
          <p:cNvPr id="551" name="Google Shape;551;g240ed4fa371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100" y="3327975"/>
            <a:ext cx="1635000" cy="14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40ed4fa371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900" y="3288350"/>
            <a:ext cx="1673500" cy="1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40ed4fa371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0788" y="3276600"/>
            <a:ext cx="1635000" cy="1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40ed4fa371_0_29"/>
          <p:cNvSpPr txBox="1"/>
          <p:nvPr/>
        </p:nvSpPr>
        <p:spPr>
          <a:xfrm>
            <a:off x="4025163" y="5828550"/>
            <a:ext cx="41469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900" i="1">
                <a:solidFill>
                  <a:schemeClr val="dk1"/>
                </a:solidFill>
              </a:rPr>
              <a:t>“</a:t>
            </a:r>
            <a:r>
              <a:rPr lang="ko-KR" sz="900" b="1" i="1">
                <a:solidFill>
                  <a:schemeClr val="dk1"/>
                </a:solidFill>
              </a:rPr>
              <a:t>패키지</a:t>
            </a:r>
            <a:r>
              <a:rPr lang="ko-KR" sz="900" i="1">
                <a:solidFill>
                  <a:schemeClr val="dk1"/>
                </a:solidFill>
              </a:rPr>
              <a:t> </a:t>
            </a:r>
            <a:r>
              <a:rPr lang="ko-KR" sz="900" b="1" i="1">
                <a:solidFill>
                  <a:schemeClr val="dk1"/>
                </a:solidFill>
              </a:rPr>
              <a:t>색감</a:t>
            </a:r>
            <a:r>
              <a:rPr lang="ko-KR" sz="900" i="1">
                <a:solidFill>
                  <a:schemeClr val="dk1"/>
                </a:solidFill>
              </a:rPr>
              <a:t>도</a:t>
            </a:r>
            <a:r>
              <a:rPr lang="ko-KR" sz="900" b="1" i="1">
                <a:solidFill>
                  <a:schemeClr val="dk1"/>
                </a:solidFill>
              </a:rPr>
              <a:t> </a:t>
            </a:r>
            <a:r>
              <a:rPr lang="ko-KR" sz="900" i="1">
                <a:solidFill>
                  <a:schemeClr val="dk1"/>
                </a:solidFill>
              </a:rPr>
              <a:t>너무 이뻐서 선물하고 싶은 욕구가 마구마구 생기는 아이템인거 같아요..”</a:t>
            </a:r>
            <a:endParaRPr sz="900" i="1">
              <a:solidFill>
                <a:schemeClr val="dk1"/>
              </a:solidFill>
            </a:endParaRPr>
          </a:p>
        </p:txBody>
      </p:sp>
      <p:sp>
        <p:nvSpPr>
          <p:cNvPr id="555" name="Google Shape;555;g240ed4fa371_0_29"/>
          <p:cNvSpPr txBox="1"/>
          <p:nvPr/>
        </p:nvSpPr>
        <p:spPr>
          <a:xfrm>
            <a:off x="4228863" y="6167250"/>
            <a:ext cx="38919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 i="1">
                <a:solidFill>
                  <a:schemeClr val="dk1"/>
                </a:solidFill>
              </a:rPr>
              <a:t>“너무 트렌디한 상품인것 같아요 :) </a:t>
            </a:r>
            <a:r>
              <a:rPr lang="ko-KR" sz="900" b="1" i="1">
                <a:solidFill>
                  <a:schemeClr val="dk1"/>
                </a:solidFill>
              </a:rPr>
              <a:t>색감</a:t>
            </a:r>
            <a:r>
              <a:rPr lang="ko-KR" sz="900" i="1">
                <a:solidFill>
                  <a:schemeClr val="dk1"/>
                </a:solidFill>
              </a:rPr>
              <a:t>부터 받는 사람 주는 사람 모두 기분이 좋아져요 :)”</a:t>
            </a:r>
            <a:endParaRPr sz="900"/>
          </a:p>
        </p:txBody>
      </p:sp>
      <p:sp>
        <p:nvSpPr>
          <p:cNvPr id="556" name="Google Shape;556;g240ed4fa371_0_29"/>
          <p:cNvSpPr/>
          <p:nvPr/>
        </p:nvSpPr>
        <p:spPr>
          <a:xfrm>
            <a:off x="237775" y="1681600"/>
            <a:ext cx="11560200" cy="11382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152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</a:t>
            </a:r>
            <a:r>
              <a:rPr lang="ko-KR" sz="1600">
                <a:solidFill>
                  <a:schemeClr val="dk1"/>
                </a:solidFill>
              </a:rPr>
              <a:t>예쁨 키워드 비율이 높은 제품들의 유사점 : 다양한 </a:t>
            </a:r>
            <a:r>
              <a:rPr lang="ko-KR" sz="1600" b="1">
                <a:solidFill>
                  <a:schemeClr val="dk1"/>
                </a:solidFill>
              </a:rPr>
              <a:t>원색</a:t>
            </a:r>
            <a:r>
              <a:rPr lang="ko-KR" sz="1600">
                <a:solidFill>
                  <a:schemeClr val="dk1"/>
                </a:solidFill>
              </a:rPr>
              <a:t> 색감, 화려한 패턴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   실제 리뷰에서 색감에 대한 선호가 높았음.</a:t>
            </a:r>
            <a:endParaRPr sz="1600"/>
          </a:p>
        </p:txBody>
      </p:sp>
      <p:sp>
        <p:nvSpPr>
          <p:cNvPr id="557" name="Google Shape;557;g240ed4fa371_0_29"/>
          <p:cNvSpPr/>
          <p:nvPr/>
        </p:nvSpPr>
        <p:spPr>
          <a:xfrm>
            <a:off x="556304" y="1144800"/>
            <a:ext cx="3814500" cy="849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예쁨 패키지 디자인 분석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8" name="Google Shape;558;g240ed4fa371_0_29"/>
          <p:cNvSpPr txBox="1"/>
          <p:nvPr/>
        </p:nvSpPr>
        <p:spPr>
          <a:xfrm>
            <a:off x="390088" y="5828550"/>
            <a:ext cx="4146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900" i="1">
                <a:solidFill>
                  <a:schemeClr val="dk1"/>
                </a:solidFill>
              </a:rPr>
              <a:t>“선물용 종이백 </a:t>
            </a:r>
            <a:r>
              <a:rPr lang="ko-KR" sz="900" b="1" i="1">
                <a:solidFill>
                  <a:schemeClr val="dk1"/>
                </a:solidFill>
              </a:rPr>
              <a:t>색감</a:t>
            </a:r>
            <a:r>
              <a:rPr lang="ko-KR" sz="900" i="1">
                <a:solidFill>
                  <a:schemeClr val="dk1"/>
                </a:solidFill>
              </a:rPr>
              <a:t>도 이쁘고 선물용으로 케이스 너무 마음에 들어요”</a:t>
            </a:r>
            <a:endParaRPr sz="900" i="1">
              <a:solidFill>
                <a:schemeClr val="dk1"/>
              </a:solidFill>
            </a:endParaRPr>
          </a:p>
        </p:txBody>
      </p:sp>
      <p:sp>
        <p:nvSpPr>
          <p:cNvPr id="559" name="Google Shape;559;g240ed4fa371_0_29"/>
          <p:cNvSpPr txBox="1"/>
          <p:nvPr/>
        </p:nvSpPr>
        <p:spPr>
          <a:xfrm>
            <a:off x="593788" y="6167250"/>
            <a:ext cx="38919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 i="1">
                <a:solidFill>
                  <a:schemeClr val="dk1"/>
                </a:solidFill>
              </a:rPr>
              <a:t>“</a:t>
            </a:r>
            <a:r>
              <a:rPr lang="ko-KR" sz="900" b="1" i="1">
                <a:solidFill>
                  <a:schemeClr val="dk1"/>
                </a:solidFill>
              </a:rPr>
              <a:t>색감</a:t>
            </a:r>
            <a:r>
              <a:rPr lang="ko-KR" sz="900" i="1">
                <a:solidFill>
                  <a:schemeClr val="dk1"/>
                </a:solidFill>
              </a:rPr>
              <a:t>도 에쁘고 간단한 간식거리 조그만 엽서 들어잇어서 가볍게 선물하기에는 좋은것같습니다”</a:t>
            </a:r>
            <a:endParaRPr sz="900"/>
          </a:p>
        </p:txBody>
      </p:sp>
      <p:grpSp>
        <p:nvGrpSpPr>
          <p:cNvPr id="560" name="Google Shape;560;g240ed4fa371_0_29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561" name="Google Shape;561;g240ed4fa371_0_29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62" name="Google Shape;562;g240ed4fa371_0_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g240ed4fa371_0_29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4-2. 패키지 분석</a:t>
            </a:r>
            <a:endParaRPr sz="2100" b="1" i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0ed4fa371_0_65"/>
          <p:cNvSpPr/>
          <p:nvPr/>
        </p:nvSpPr>
        <p:spPr>
          <a:xfrm>
            <a:off x="315900" y="1327575"/>
            <a:ext cx="115602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   귀여움 키워드 비율이 높은 제품들의 유사점 : 캐릭터 활용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   </a:t>
            </a:r>
            <a:r>
              <a:rPr lang="ko-KR" sz="1600">
                <a:solidFill>
                  <a:schemeClr val="dk1"/>
                </a:solidFill>
              </a:rPr>
              <a:t>실제 리뷰에서 ‘</a:t>
            </a:r>
            <a:r>
              <a:rPr lang="ko-KR" sz="1600" b="1">
                <a:solidFill>
                  <a:schemeClr val="dk1"/>
                </a:solidFill>
              </a:rPr>
              <a:t>캐릭터</a:t>
            </a:r>
            <a:r>
              <a:rPr lang="ko-KR" sz="1600">
                <a:solidFill>
                  <a:schemeClr val="dk1"/>
                </a:solidFill>
              </a:rPr>
              <a:t>’가 언급될 때 귀엽다는 반응이 </a:t>
            </a:r>
            <a:r>
              <a:rPr lang="ko-KR" sz="1600" b="1">
                <a:solidFill>
                  <a:schemeClr val="dk1"/>
                </a:solidFill>
              </a:rPr>
              <a:t>90%</a:t>
            </a:r>
            <a:r>
              <a:rPr lang="ko-KR" sz="1600">
                <a:solidFill>
                  <a:schemeClr val="dk1"/>
                </a:solidFill>
              </a:rPr>
              <a:t>에 달함.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 </a:t>
            </a:r>
            <a:endParaRPr sz="1600"/>
          </a:p>
        </p:txBody>
      </p:sp>
      <p:sp>
        <p:nvSpPr>
          <p:cNvPr id="570" name="Google Shape;570;g240ed4fa371_0_65"/>
          <p:cNvSpPr/>
          <p:nvPr/>
        </p:nvSpPr>
        <p:spPr>
          <a:xfrm>
            <a:off x="634425" y="790775"/>
            <a:ext cx="3720600" cy="744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highlight>
                  <a:schemeClr val="accent2"/>
                </a:highlight>
                <a:latin typeface="Comic Sans MS"/>
                <a:ea typeface="Comic Sans MS"/>
                <a:cs typeface="Comic Sans MS"/>
                <a:sym typeface="Comic Sans MS"/>
              </a:rPr>
              <a:t>귀여움 패키지 디자인 분석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1" name="Google Shape;571;g240ed4fa371_0_65"/>
          <p:cNvSpPr txBox="1"/>
          <p:nvPr/>
        </p:nvSpPr>
        <p:spPr>
          <a:xfrm>
            <a:off x="7631263" y="5816425"/>
            <a:ext cx="4146900" cy="12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“</a:t>
            </a:r>
            <a:r>
              <a:rPr lang="ko-KR" sz="800" b="1" i="1">
                <a:solidFill>
                  <a:schemeClr val="dk1"/>
                </a:solidFill>
              </a:rPr>
              <a:t>캐릭터 곰</a:t>
            </a:r>
            <a:r>
              <a:rPr lang="ko-KR" sz="800" i="1">
                <a:solidFill>
                  <a:schemeClr val="dk1"/>
                </a:solidFill>
              </a:rPr>
              <a:t>도 너무 귀여워요. 우리딸도 공복에 꿀을 찾아요^^”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 i="1">
              <a:solidFill>
                <a:schemeClr val="dk1"/>
              </a:solidFill>
            </a:endParaRPr>
          </a:p>
        </p:txBody>
      </p:sp>
      <p:sp>
        <p:nvSpPr>
          <p:cNvPr id="572" name="Google Shape;572;g240ed4fa371_0_65"/>
          <p:cNvSpPr txBox="1"/>
          <p:nvPr/>
        </p:nvSpPr>
        <p:spPr>
          <a:xfrm>
            <a:off x="7057350" y="6155138"/>
            <a:ext cx="55953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“맛도 좋지만 </a:t>
            </a:r>
            <a:r>
              <a:rPr lang="ko-KR" sz="800" b="1" i="1">
                <a:solidFill>
                  <a:schemeClr val="dk1"/>
                </a:solidFill>
              </a:rPr>
              <a:t>캐릭터</a:t>
            </a:r>
            <a:r>
              <a:rPr lang="ko-KR" sz="800" i="1">
                <a:solidFill>
                  <a:schemeClr val="dk1"/>
                </a:solidFill>
              </a:rPr>
              <a:t>가 너무 귀여워서 재구매 의사 10000% 입니당!!!”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 i="1">
              <a:solidFill>
                <a:schemeClr val="dk1"/>
              </a:solidFill>
            </a:endParaRPr>
          </a:p>
        </p:txBody>
      </p:sp>
      <p:sp>
        <p:nvSpPr>
          <p:cNvPr id="573" name="Google Shape;573;g240ed4fa371_0_65"/>
          <p:cNvSpPr txBox="1"/>
          <p:nvPr/>
        </p:nvSpPr>
        <p:spPr>
          <a:xfrm>
            <a:off x="1052725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고급</a:t>
            </a:r>
            <a:endParaRPr sz="1000"/>
          </a:p>
        </p:txBody>
      </p:sp>
      <p:sp>
        <p:nvSpPr>
          <p:cNvPr id="574" name="Google Shape;574;g240ed4fa371_0_65"/>
          <p:cNvSpPr txBox="1"/>
          <p:nvPr/>
        </p:nvSpPr>
        <p:spPr>
          <a:xfrm>
            <a:off x="1841500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예쁨</a:t>
            </a:r>
            <a:endParaRPr sz="1000"/>
          </a:p>
        </p:txBody>
      </p:sp>
      <p:sp>
        <p:nvSpPr>
          <p:cNvPr id="575" name="Google Shape;575;g240ed4fa371_0_65"/>
          <p:cNvSpPr txBox="1"/>
          <p:nvPr/>
        </p:nvSpPr>
        <p:spPr>
          <a:xfrm>
            <a:off x="2660250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귀여움</a:t>
            </a:r>
            <a:endParaRPr sz="1000" b="1"/>
          </a:p>
        </p:txBody>
      </p:sp>
      <p:sp>
        <p:nvSpPr>
          <p:cNvPr id="576" name="Google Shape;576;g240ed4fa371_0_65"/>
          <p:cNvSpPr txBox="1"/>
          <p:nvPr/>
        </p:nvSpPr>
        <p:spPr>
          <a:xfrm>
            <a:off x="4765963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고급</a:t>
            </a:r>
            <a:endParaRPr sz="1000"/>
          </a:p>
        </p:txBody>
      </p:sp>
      <p:sp>
        <p:nvSpPr>
          <p:cNvPr id="577" name="Google Shape;577;g240ed4fa371_0_65"/>
          <p:cNvSpPr txBox="1"/>
          <p:nvPr/>
        </p:nvSpPr>
        <p:spPr>
          <a:xfrm>
            <a:off x="5554738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예쁨</a:t>
            </a:r>
            <a:endParaRPr sz="1000"/>
          </a:p>
        </p:txBody>
      </p:sp>
      <p:sp>
        <p:nvSpPr>
          <p:cNvPr id="578" name="Google Shape;578;g240ed4fa371_0_65"/>
          <p:cNvSpPr txBox="1"/>
          <p:nvPr/>
        </p:nvSpPr>
        <p:spPr>
          <a:xfrm>
            <a:off x="6373488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귀여움</a:t>
            </a:r>
            <a:endParaRPr sz="1000" b="1"/>
          </a:p>
        </p:txBody>
      </p:sp>
      <p:sp>
        <p:nvSpPr>
          <p:cNvPr id="579" name="Google Shape;579;g240ed4fa371_0_65"/>
          <p:cNvSpPr txBox="1"/>
          <p:nvPr/>
        </p:nvSpPr>
        <p:spPr>
          <a:xfrm>
            <a:off x="8476100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고급</a:t>
            </a:r>
            <a:endParaRPr sz="1000"/>
          </a:p>
        </p:txBody>
      </p:sp>
      <p:sp>
        <p:nvSpPr>
          <p:cNvPr id="580" name="Google Shape;580;g240ed4fa371_0_65"/>
          <p:cNvSpPr txBox="1"/>
          <p:nvPr/>
        </p:nvSpPr>
        <p:spPr>
          <a:xfrm>
            <a:off x="9118825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예쁨</a:t>
            </a:r>
            <a:endParaRPr sz="1000"/>
          </a:p>
        </p:txBody>
      </p:sp>
      <p:sp>
        <p:nvSpPr>
          <p:cNvPr id="581" name="Google Shape;581;g240ed4fa371_0_65"/>
          <p:cNvSpPr txBox="1"/>
          <p:nvPr/>
        </p:nvSpPr>
        <p:spPr>
          <a:xfrm>
            <a:off x="9809625" y="4904838"/>
            <a:ext cx="114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귀여움</a:t>
            </a:r>
            <a:endParaRPr sz="1000" b="1"/>
          </a:p>
        </p:txBody>
      </p:sp>
      <p:sp>
        <p:nvSpPr>
          <p:cNvPr id="582" name="Google Shape;582;g240ed4fa371_0_65"/>
          <p:cNvSpPr txBox="1"/>
          <p:nvPr/>
        </p:nvSpPr>
        <p:spPr>
          <a:xfrm>
            <a:off x="847610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0.2%</a:t>
            </a:r>
            <a:endParaRPr sz="1200"/>
          </a:p>
        </p:txBody>
      </p:sp>
      <p:sp>
        <p:nvSpPr>
          <p:cNvPr id="583" name="Google Shape;583;g240ed4fa371_0_65"/>
          <p:cNvSpPr txBox="1"/>
          <p:nvPr/>
        </p:nvSpPr>
        <p:spPr>
          <a:xfrm>
            <a:off x="9118825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5.5%</a:t>
            </a:r>
            <a:endParaRPr sz="1200"/>
          </a:p>
        </p:txBody>
      </p:sp>
      <p:sp>
        <p:nvSpPr>
          <p:cNvPr id="584" name="Google Shape;584;g240ed4fa371_0_65"/>
          <p:cNvSpPr txBox="1"/>
          <p:nvPr/>
        </p:nvSpPr>
        <p:spPr>
          <a:xfrm>
            <a:off x="9809625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7.6%</a:t>
            </a:r>
            <a:endParaRPr sz="1200" b="1"/>
          </a:p>
        </p:txBody>
      </p:sp>
      <p:sp>
        <p:nvSpPr>
          <p:cNvPr id="585" name="Google Shape;585;g240ed4fa371_0_65"/>
          <p:cNvSpPr txBox="1"/>
          <p:nvPr/>
        </p:nvSpPr>
        <p:spPr>
          <a:xfrm>
            <a:off x="1034725" y="5226938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0.6%</a:t>
            </a:r>
            <a:endParaRPr sz="1200"/>
          </a:p>
        </p:txBody>
      </p:sp>
      <p:sp>
        <p:nvSpPr>
          <p:cNvPr id="586" name="Google Shape;586;g240ed4fa371_0_65"/>
          <p:cNvSpPr txBox="1"/>
          <p:nvPr/>
        </p:nvSpPr>
        <p:spPr>
          <a:xfrm>
            <a:off x="1856488" y="5226938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15.6%</a:t>
            </a:r>
            <a:endParaRPr sz="1200"/>
          </a:p>
        </p:txBody>
      </p:sp>
      <p:sp>
        <p:nvSpPr>
          <p:cNvPr id="587" name="Google Shape;587;g240ed4fa371_0_65"/>
          <p:cNvSpPr txBox="1"/>
          <p:nvPr/>
        </p:nvSpPr>
        <p:spPr>
          <a:xfrm>
            <a:off x="2660250" y="5226938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35.8%</a:t>
            </a:r>
            <a:endParaRPr sz="1200" b="1"/>
          </a:p>
        </p:txBody>
      </p:sp>
      <p:sp>
        <p:nvSpPr>
          <p:cNvPr id="588" name="Google Shape;588;g240ed4fa371_0_65"/>
          <p:cNvSpPr txBox="1"/>
          <p:nvPr/>
        </p:nvSpPr>
        <p:spPr>
          <a:xfrm>
            <a:off x="478885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1.3%</a:t>
            </a:r>
            <a:endParaRPr sz="1200"/>
          </a:p>
        </p:txBody>
      </p:sp>
      <p:sp>
        <p:nvSpPr>
          <p:cNvPr id="589" name="Google Shape;589;g240ed4fa371_0_65"/>
          <p:cNvSpPr txBox="1"/>
          <p:nvPr/>
        </p:nvSpPr>
        <p:spPr>
          <a:xfrm>
            <a:off x="638905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31.3%</a:t>
            </a:r>
            <a:endParaRPr sz="1200" b="1"/>
          </a:p>
        </p:txBody>
      </p:sp>
      <p:sp>
        <p:nvSpPr>
          <p:cNvPr id="590" name="Google Shape;590;g240ed4fa371_0_65"/>
          <p:cNvSpPr txBox="1"/>
          <p:nvPr/>
        </p:nvSpPr>
        <p:spPr>
          <a:xfrm>
            <a:off x="5550850" y="5233513"/>
            <a:ext cx="11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23.9%</a:t>
            </a:r>
            <a:endParaRPr sz="1200"/>
          </a:p>
        </p:txBody>
      </p:sp>
      <p:pic>
        <p:nvPicPr>
          <p:cNvPr id="591" name="Google Shape;591;g240ed4fa371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900" y="3351300"/>
            <a:ext cx="16350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240ed4fa371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550" y="3287900"/>
            <a:ext cx="16097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240ed4fa371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7101" y="3330275"/>
            <a:ext cx="1673500" cy="1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40ed4fa371_0_65"/>
          <p:cNvSpPr txBox="1"/>
          <p:nvPr/>
        </p:nvSpPr>
        <p:spPr>
          <a:xfrm>
            <a:off x="4354913" y="5816425"/>
            <a:ext cx="3814500" cy="10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“박스부터 워커비 </a:t>
            </a:r>
            <a:r>
              <a:rPr lang="ko-KR" sz="800" b="1" i="1">
                <a:solidFill>
                  <a:schemeClr val="dk1"/>
                </a:solidFill>
              </a:rPr>
              <a:t>캐릭터</a:t>
            </a:r>
            <a:r>
              <a:rPr lang="ko-KR" sz="800" i="1">
                <a:solidFill>
                  <a:schemeClr val="dk1"/>
                </a:solidFill>
              </a:rPr>
              <a:t>가 박혀있어서 귀여웠고  선물포장 봉투가 진짜 예쁜 오렌지색에 종이가 두툼해서 엄청 고급스러워보입니다!”</a:t>
            </a:r>
            <a:endParaRPr sz="9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 i="1">
              <a:solidFill>
                <a:schemeClr val="dk1"/>
              </a:solidFill>
            </a:endParaRPr>
          </a:p>
        </p:txBody>
      </p:sp>
      <p:sp>
        <p:nvSpPr>
          <p:cNvPr id="595" name="Google Shape;595;g240ed4fa371_0_65"/>
          <p:cNvSpPr txBox="1"/>
          <p:nvPr/>
        </p:nvSpPr>
        <p:spPr>
          <a:xfrm>
            <a:off x="4354913" y="6155150"/>
            <a:ext cx="3814500" cy="10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“선물 주려고 샀는데 패키지가 진짜 너무 너무 </a:t>
            </a:r>
            <a:r>
              <a:rPr lang="ko-KR" sz="800" b="1" i="1">
                <a:solidFill>
                  <a:schemeClr val="dk1"/>
                </a:solidFill>
              </a:rPr>
              <a:t>귀엽고 </a:t>
            </a:r>
            <a:r>
              <a:rPr lang="ko-KR" sz="800" i="1">
                <a:solidFill>
                  <a:schemeClr val="dk1"/>
                </a:solidFill>
              </a:rPr>
              <a:t>제가 만약에 저런 선물을 받으면 너무 기분이 좋을 거 같아요!”</a:t>
            </a:r>
            <a:endParaRPr sz="9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 i="1">
              <a:solidFill>
                <a:schemeClr val="dk1"/>
              </a:solidFill>
            </a:endParaRPr>
          </a:p>
        </p:txBody>
      </p:sp>
      <p:sp>
        <p:nvSpPr>
          <p:cNvPr id="596" name="Google Shape;596;g240ed4fa371_0_65"/>
          <p:cNvSpPr txBox="1"/>
          <p:nvPr/>
        </p:nvSpPr>
        <p:spPr>
          <a:xfrm>
            <a:off x="556288" y="5816425"/>
            <a:ext cx="3814500" cy="1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““친구 생일 선물 고민고민하다 주문했는데 좋아하네요!!!! 컵의 </a:t>
            </a:r>
            <a:r>
              <a:rPr lang="ko-KR" sz="800" b="1" i="1">
                <a:solidFill>
                  <a:schemeClr val="dk1"/>
                </a:solidFill>
              </a:rPr>
              <a:t>캐릭터 그림</a:t>
            </a:r>
            <a:r>
              <a:rPr lang="ko-KR" sz="800" i="1">
                <a:solidFill>
                  <a:schemeClr val="dk1"/>
                </a:solidFill>
              </a:rPr>
              <a:t>이 귀여워요!!!”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”</a:t>
            </a:r>
            <a:endParaRPr sz="9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 i="1">
              <a:solidFill>
                <a:schemeClr val="dk1"/>
              </a:solidFill>
            </a:endParaRPr>
          </a:p>
        </p:txBody>
      </p:sp>
      <p:sp>
        <p:nvSpPr>
          <p:cNvPr id="597" name="Google Shape;597;g240ed4fa371_0_65"/>
          <p:cNvSpPr txBox="1"/>
          <p:nvPr/>
        </p:nvSpPr>
        <p:spPr>
          <a:xfrm>
            <a:off x="556288" y="6155150"/>
            <a:ext cx="3814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“친구 자취 집들이 선물로 주문했어요. </a:t>
            </a:r>
            <a:r>
              <a:rPr lang="ko-KR" sz="800" b="1" i="1">
                <a:solidFill>
                  <a:schemeClr val="dk1"/>
                </a:solidFill>
              </a:rPr>
              <a:t>캐릭터</a:t>
            </a:r>
            <a:r>
              <a:rPr lang="ko-KR" sz="800" i="1">
                <a:solidFill>
                  <a:schemeClr val="dk1"/>
                </a:solidFill>
              </a:rPr>
              <a:t>도 귀엽고 맛은 제가 안 봐서 모르겠지만 선물용으로 아주 좋네요”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800" i="1">
              <a:solidFill>
                <a:schemeClr val="dk1"/>
              </a:solidFill>
            </a:endParaRPr>
          </a:p>
        </p:txBody>
      </p:sp>
      <p:grpSp>
        <p:nvGrpSpPr>
          <p:cNvPr id="598" name="Google Shape;598;g240ed4fa371_0_65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599" name="Google Shape;599;g240ed4fa371_0_65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00" name="Google Shape;600;g240ed4fa371_0_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1" name="Google Shape;601;g240ed4fa371_0_65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4-2. 패키지 분석</a:t>
            </a:r>
            <a:endParaRPr sz="2100" b="1" i="1"/>
          </a:p>
        </p:txBody>
      </p:sp>
      <p:sp>
        <p:nvSpPr>
          <p:cNvPr id="35" name="TextBox 34"/>
          <p:cNvSpPr txBox="1"/>
          <p:nvPr/>
        </p:nvSpPr>
        <p:spPr>
          <a:xfrm>
            <a:off x="4495591" y="2770595"/>
            <a:ext cx="2896947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비율봐서</a:t>
            </a:r>
            <a:r>
              <a:rPr lang="ko-KR" altLang="en-US" dirty="0" smtClean="0"/>
              <a:t> 더 적절한 제품으로 교체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617699" y="5274474"/>
            <a:ext cx="72327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smtClean="0"/>
              <a:t>바꾸자</a:t>
            </a: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7558" y="2942866"/>
            <a:ext cx="1540806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패키지 결론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179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40b9f51f7a_2_1169"/>
          <p:cNvSpPr txBox="1"/>
          <p:nvPr/>
        </p:nvSpPr>
        <p:spPr>
          <a:xfrm>
            <a:off x="998325" y="81525"/>
            <a:ext cx="3480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T-아카데미 X 잇더컴퍼니</a:t>
            </a:r>
            <a:endParaRPr sz="2100" b="1" i="1"/>
          </a:p>
        </p:txBody>
      </p:sp>
      <p:cxnSp>
        <p:nvCxnSpPr>
          <p:cNvPr id="608" name="Google Shape;608;g240b9f51f7a_2_1169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9" name="Google Shape;609;g240b9f51f7a_2_1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240b9f51f7a_2_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9" y="56624"/>
            <a:ext cx="105571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240b9f51f7a_2_1169"/>
          <p:cNvSpPr txBox="1"/>
          <p:nvPr/>
        </p:nvSpPr>
        <p:spPr>
          <a:xfrm>
            <a:off x="2326650" y="2941650"/>
            <a:ext cx="77853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700" b="1"/>
              <a:t>첨가물 분석</a:t>
            </a:r>
            <a:endParaRPr sz="77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40b9f51f7a_2_128"/>
          <p:cNvSpPr/>
          <p:nvPr/>
        </p:nvSpPr>
        <p:spPr>
          <a:xfrm>
            <a:off x="237775" y="1269775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리뷰 데이터의 꿀스틱 206개의 제품 중 첨가물이 포함된 꿀스틱은 9개로 </a:t>
            </a:r>
            <a:r>
              <a:rPr lang="ko-KR" sz="1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4.3%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8" name="Google Shape;618;g240b9f51f7a_2_128"/>
          <p:cNvSpPr/>
          <p:nvPr/>
        </p:nvSpPr>
        <p:spPr>
          <a:xfrm>
            <a:off x="556304" y="732975"/>
            <a:ext cx="3814500" cy="849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“꿀 스틱” 첨가물 분석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9" name="Google Shape;619;g240b9f51f7a_2_128"/>
          <p:cNvSpPr txBox="1"/>
          <p:nvPr/>
        </p:nvSpPr>
        <p:spPr>
          <a:xfrm>
            <a:off x="7575675" y="3833325"/>
            <a:ext cx="38145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꿀 스틱의 첨가물 사례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0" name="Google Shape;620;g240b9f51f7a_2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75" y="3419437"/>
            <a:ext cx="1817900" cy="9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40b9f51f7a_2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73" y="4303125"/>
            <a:ext cx="1817900" cy="959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g240b9f51f7a_2_128"/>
          <p:cNvGrpSpPr/>
          <p:nvPr/>
        </p:nvGrpSpPr>
        <p:grpSpPr>
          <a:xfrm>
            <a:off x="1503791" y="5262575"/>
            <a:ext cx="1810462" cy="866050"/>
            <a:chOff x="6482450" y="4866950"/>
            <a:chExt cx="1706856" cy="866050"/>
          </a:xfrm>
        </p:grpSpPr>
        <p:pic>
          <p:nvPicPr>
            <p:cNvPr id="624" name="Google Shape;624;g240b9f51f7a_2_1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450" y="4866950"/>
              <a:ext cx="608000" cy="86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g240b9f51f7a_2_1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90450" y="4866950"/>
              <a:ext cx="1098856" cy="86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그림 30"/>
          <p:cNvPicPr preferRelativeResize="0"/>
          <p:nvPr/>
        </p:nvPicPr>
        <p:blipFill rotWithShape="1">
          <a:blip r:embed="rId7">
            <a:alphaModFix/>
          </a:blip>
          <a:srcRect l="5784" r="58088"/>
          <a:stretch/>
        </p:blipFill>
        <p:spPr>
          <a:xfrm>
            <a:off x="4291575" y="3450712"/>
            <a:ext cx="1112688" cy="1112144"/>
          </a:xfrm>
          <a:custGeom>
            <a:avLst/>
            <a:gdLst>
              <a:gd name="connsiteX0" fmla="*/ 977440 w 1993498"/>
              <a:gd name="connsiteY0" fmla="*/ 0 h 1992523"/>
              <a:gd name="connsiteX1" fmla="*/ 1016058 w 1993498"/>
              <a:gd name="connsiteY1" fmla="*/ 0 h 1992523"/>
              <a:gd name="connsiteX2" fmla="*/ 1098661 w 1993498"/>
              <a:gd name="connsiteY2" fmla="*/ 4171 h 1992523"/>
              <a:gd name="connsiteX3" fmla="*/ 1993498 w 1993498"/>
              <a:gd name="connsiteY3" fmla="*/ 995774 h 1992523"/>
              <a:gd name="connsiteX4" fmla="*/ 996749 w 1993498"/>
              <a:gd name="connsiteY4" fmla="*/ 1992523 h 1992523"/>
              <a:gd name="connsiteX5" fmla="*/ 0 w 1993498"/>
              <a:gd name="connsiteY5" fmla="*/ 995774 h 1992523"/>
              <a:gd name="connsiteX6" fmla="*/ 894838 w 1993498"/>
              <a:gd name="connsiteY6" fmla="*/ 4171 h 199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3498" h="1992523">
                <a:moveTo>
                  <a:pt x="977440" y="0"/>
                </a:moveTo>
                <a:lnTo>
                  <a:pt x="1016058" y="0"/>
                </a:lnTo>
                <a:lnTo>
                  <a:pt x="1098661" y="4171"/>
                </a:lnTo>
                <a:cubicBezTo>
                  <a:pt x="1601278" y="55215"/>
                  <a:pt x="1993498" y="479691"/>
                  <a:pt x="1993498" y="995774"/>
                </a:cubicBezTo>
                <a:cubicBezTo>
                  <a:pt x="1993498" y="1546263"/>
                  <a:pt x="1547238" y="1992523"/>
                  <a:pt x="996749" y="1992523"/>
                </a:cubicBezTo>
                <a:cubicBezTo>
                  <a:pt x="446260" y="1992523"/>
                  <a:pt x="0" y="1546263"/>
                  <a:pt x="0" y="995774"/>
                </a:cubicBezTo>
                <a:cubicBezTo>
                  <a:pt x="0" y="479691"/>
                  <a:pt x="392221" y="55215"/>
                  <a:pt x="894838" y="417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28" name="Google Shape;628;g240b9f51f7a_2_128"/>
          <p:cNvPicPr preferRelativeResize="0"/>
          <p:nvPr/>
        </p:nvPicPr>
        <p:blipFill rotWithShape="1">
          <a:blip r:embed="rId8">
            <a:alphaModFix/>
          </a:blip>
          <a:srcRect r="54260"/>
          <a:stretch/>
        </p:blipFill>
        <p:spPr>
          <a:xfrm>
            <a:off x="4150905" y="5010103"/>
            <a:ext cx="1731741" cy="136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/>
          <p:cNvPicPr preferRelativeResize="0"/>
          <p:nvPr/>
        </p:nvPicPr>
        <p:blipFill>
          <a:blip r:embed="rId9">
            <a:alphaModFix/>
          </a:blip>
          <a:srcRect l="9295" r="11850"/>
          <a:stretch>
            <a:fillRect/>
          </a:stretch>
        </p:blipFill>
        <p:spPr>
          <a:xfrm>
            <a:off x="6843141" y="3450712"/>
            <a:ext cx="1143122" cy="1143122"/>
          </a:xfrm>
          <a:custGeom>
            <a:avLst/>
            <a:gdLst>
              <a:gd name="connsiteX0" fmla="*/ 1004568 w 2009136"/>
              <a:gd name="connsiteY0" fmla="*/ 0 h 2009136"/>
              <a:gd name="connsiteX1" fmla="*/ 2009136 w 2009136"/>
              <a:gd name="connsiteY1" fmla="*/ 1004568 h 2009136"/>
              <a:gd name="connsiteX2" fmla="*/ 1004568 w 2009136"/>
              <a:gd name="connsiteY2" fmla="*/ 2009136 h 2009136"/>
              <a:gd name="connsiteX3" fmla="*/ 0 w 2009136"/>
              <a:gd name="connsiteY3" fmla="*/ 1004568 h 2009136"/>
              <a:gd name="connsiteX4" fmla="*/ 1004568 w 2009136"/>
              <a:gd name="connsiteY4" fmla="*/ 0 h 200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9136" h="2009136">
                <a:moveTo>
                  <a:pt x="1004568" y="0"/>
                </a:moveTo>
                <a:cubicBezTo>
                  <a:pt x="1559376" y="0"/>
                  <a:pt x="2009136" y="449760"/>
                  <a:pt x="2009136" y="1004568"/>
                </a:cubicBezTo>
                <a:cubicBezTo>
                  <a:pt x="2009136" y="1559376"/>
                  <a:pt x="1559376" y="2009136"/>
                  <a:pt x="1004568" y="2009136"/>
                </a:cubicBezTo>
                <a:cubicBezTo>
                  <a:pt x="449760" y="2009136"/>
                  <a:pt x="0" y="1559376"/>
                  <a:pt x="0" y="1004568"/>
                </a:cubicBezTo>
                <a:cubicBezTo>
                  <a:pt x="0" y="449760"/>
                  <a:pt x="449760" y="0"/>
                  <a:pt x="100456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7" name="그림 26"/>
          <p:cNvPicPr preferRelativeResize="0"/>
          <p:nvPr/>
        </p:nvPicPr>
        <p:blipFill>
          <a:blip r:embed="rId10">
            <a:alphaModFix/>
          </a:blip>
          <a:srcRect l="11540" t="1342" r="10524"/>
          <a:stretch>
            <a:fillRect/>
          </a:stretch>
        </p:blipFill>
        <p:spPr>
          <a:xfrm>
            <a:off x="5603993" y="3431188"/>
            <a:ext cx="1117637" cy="1117637"/>
          </a:xfrm>
          <a:custGeom>
            <a:avLst/>
            <a:gdLst>
              <a:gd name="connsiteX0" fmla="*/ 1284047 w 2568094"/>
              <a:gd name="connsiteY0" fmla="*/ 0 h 2568094"/>
              <a:gd name="connsiteX1" fmla="*/ 2568094 w 2568094"/>
              <a:gd name="connsiteY1" fmla="*/ 1284047 h 2568094"/>
              <a:gd name="connsiteX2" fmla="*/ 1284047 w 2568094"/>
              <a:gd name="connsiteY2" fmla="*/ 2568094 h 2568094"/>
              <a:gd name="connsiteX3" fmla="*/ 0 w 2568094"/>
              <a:gd name="connsiteY3" fmla="*/ 1284047 h 2568094"/>
              <a:gd name="connsiteX4" fmla="*/ 1284047 w 2568094"/>
              <a:gd name="connsiteY4" fmla="*/ 0 h 256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8094" h="2568094">
                <a:moveTo>
                  <a:pt x="1284047" y="0"/>
                </a:moveTo>
                <a:cubicBezTo>
                  <a:pt x="1993207" y="0"/>
                  <a:pt x="2568094" y="574887"/>
                  <a:pt x="2568094" y="1284047"/>
                </a:cubicBezTo>
                <a:cubicBezTo>
                  <a:pt x="2568094" y="1993207"/>
                  <a:pt x="1993207" y="2568094"/>
                  <a:pt x="1284047" y="2568094"/>
                </a:cubicBezTo>
                <a:cubicBezTo>
                  <a:pt x="574887" y="2568094"/>
                  <a:pt x="0" y="1993207"/>
                  <a:pt x="0" y="1284047"/>
                </a:cubicBezTo>
                <a:cubicBezTo>
                  <a:pt x="0" y="574887"/>
                  <a:pt x="574887" y="0"/>
                  <a:pt x="128404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31" name="Google Shape;631;g240b9f51f7a_2_1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40275" y="4307200"/>
            <a:ext cx="1851125" cy="95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g240b9f51f7a_2_128"/>
          <p:cNvCxnSpPr/>
          <p:nvPr/>
        </p:nvCxnSpPr>
        <p:spPr>
          <a:xfrm rot="10800000" flipH="1">
            <a:off x="8107775" y="3685900"/>
            <a:ext cx="2874000" cy="1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g240b9f51f7a_2_128"/>
          <p:cNvCxnSpPr/>
          <p:nvPr/>
        </p:nvCxnSpPr>
        <p:spPr>
          <a:xfrm rot="10800000" flipH="1">
            <a:off x="8107775" y="5846450"/>
            <a:ext cx="2874000" cy="1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g240b9f51f7a_2_128"/>
          <p:cNvSpPr txBox="1"/>
          <p:nvPr/>
        </p:nvSpPr>
        <p:spPr>
          <a:xfrm>
            <a:off x="7982925" y="47259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바닐라, 시나몬, 초코, 레몬, 복숭아,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</a:rPr>
              <a:t>블루베리, 홍삼, 쑥, 솔잎</a:t>
            </a:r>
            <a:endParaRPr/>
          </a:p>
        </p:txBody>
      </p:sp>
      <p:grpSp>
        <p:nvGrpSpPr>
          <p:cNvPr id="635" name="Google Shape;635;g240b9f51f7a_2_128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636" name="Google Shape;636;g240b9f51f7a_2_128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37" name="Google Shape;637;g240b9f51f7a_2_1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8" name="Google Shape;638;g240b9f51f7a_2_128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4-3. 첨가물 분석</a:t>
            </a:r>
            <a:endParaRPr sz="2100" b="1" i="1"/>
          </a:p>
        </p:txBody>
      </p:sp>
      <p:sp>
        <p:nvSpPr>
          <p:cNvPr id="24" name="TextBox 23"/>
          <p:cNvSpPr txBox="1"/>
          <p:nvPr/>
        </p:nvSpPr>
        <p:spPr>
          <a:xfrm>
            <a:off x="994374" y="2874222"/>
            <a:ext cx="230864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 양식 맞춰주면 </a:t>
            </a:r>
            <a:r>
              <a:rPr lang="ko-KR" altLang="en-US" dirty="0" err="1" smtClean="0"/>
              <a:t>이쁠듯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073207" y="3214349"/>
            <a:ext cx="1985259" cy="1094769"/>
            <a:chOff x="3281154" y="2418940"/>
            <a:chExt cx="3467042" cy="2129885"/>
          </a:xfrm>
        </p:grpSpPr>
        <p:pic>
          <p:nvPicPr>
            <p:cNvPr id="36" name="Google Shape;622;g240b9f51f7a_2_128"/>
            <p:cNvPicPr preferRelativeResize="0"/>
            <p:nvPr/>
          </p:nvPicPr>
          <p:blipFill rotWithShape="1">
            <a:blip r:embed="rId13">
              <a:alphaModFix/>
            </a:blip>
            <a:srcRect l="46535"/>
            <a:stretch/>
          </p:blipFill>
          <p:spPr>
            <a:xfrm>
              <a:off x="4588099" y="2418940"/>
              <a:ext cx="2160097" cy="212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622;g240b9f51f7a_2_128"/>
            <p:cNvPicPr preferRelativeResize="0"/>
            <p:nvPr/>
          </p:nvPicPr>
          <p:blipFill rotWithShape="1">
            <a:blip r:embed="rId13">
              <a:alphaModFix/>
            </a:blip>
            <a:srcRect r="67652"/>
            <a:stretch/>
          </p:blipFill>
          <p:spPr>
            <a:xfrm>
              <a:off x="3281154" y="2418940"/>
              <a:ext cx="1306945" cy="21298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7a2c78c8b8_1_123"/>
          <p:cNvSpPr/>
          <p:nvPr/>
        </p:nvSpPr>
        <p:spPr>
          <a:xfrm>
            <a:off x="280075" y="1253975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맛에 대한 만족도가 높음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45" name="Google Shape;645;g27a2c78c8b8_1_123"/>
          <p:cNvSpPr/>
          <p:nvPr/>
        </p:nvSpPr>
        <p:spPr>
          <a:xfrm>
            <a:off x="556304" y="790775"/>
            <a:ext cx="3814500" cy="849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네이버 스마트스토어 </a:t>
            </a:r>
            <a:endParaRPr sz="19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“꿀 스틱” 첨가물 긍정리뷰 분석</a:t>
            </a:r>
            <a:endParaRPr sz="21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46" name="Google Shape;646;g27a2c78c8b8_1_123"/>
          <p:cNvSpPr txBox="1"/>
          <p:nvPr/>
        </p:nvSpPr>
        <p:spPr>
          <a:xfrm>
            <a:off x="237775" y="3067050"/>
            <a:ext cx="11626200" cy="3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5080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47" name="Google Shape;647;g27a2c78c8b8_1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75" y="3419437"/>
            <a:ext cx="1817900" cy="9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7a2c78c8b8_1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275" y="3432850"/>
            <a:ext cx="966218" cy="8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7a2c78c8b8_1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3436150"/>
            <a:ext cx="1810419" cy="9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27a2c78c8b8_1_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6425" y="3519087"/>
            <a:ext cx="1018105" cy="8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27a2c78c8b8_1_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373" y="4836525"/>
            <a:ext cx="1817900" cy="95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g27a2c78c8b8_1_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4337" y="4838710"/>
            <a:ext cx="1018100" cy="866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g27a2c78c8b8_1_123"/>
          <p:cNvGrpSpPr/>
          <p:nvPr/>
        </p:nvGrpSpPr>
        <p:grpSpPr>
          <a:xfrm>
            <a:off x="6110616" y="4884200"/>
            <a:ext cx="1810462" cy="866050"/>
            <a:chOff x="6482450" y="4866950"/>
            <a:chExt cx="1706856" cy="866050"/>
          </a:xfrm>
        </p:grpSpPr>
        <p:pic>
          <p:nvPicPr>
            <p:cNvPr id="654" name="Google Shape;654;g27a2c78c8b8_1_1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82450" y="4866950"/>
              <a:ext cx="608000" cy="86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g27a2c78c8b8_1_12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090450" y="4866950"/>
              <a:ext cx="1098856" cy="866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6" name="Google Shape;656;g27a2c78c8b8_1_1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32363" y="4840450"/>
            <a:ext cx="966225" cy="86256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27a2c78c8b8_1_123"/>
          <p:cNvSpPr txBox="1"/>
          <p:nvPr/>
        </p:nvSpPr>
        <p:spPr>
          <a:xfrm>
            <a:off x="-248625" y="3059913"/>
            <a:ext cx="23889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65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</a:rPr>
              <a:t>&lt;굼FLEX 허니스틱 복숭아&gt;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27a2c78c8b8_1_123"/>
          <p:cNvSpPr txBox="1"/>
          <p:nvPr/>
        </p:nvSpPr>
        <p:spPr>
          <a:xfrm>
            <a:off x="5545414" y="3068263"/>
            <a:ext cx="26697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65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&lt;굼FLEX 허니스틱 블루베리&gt;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27a2c78c8b8_1_123"/>
          <p:cNvSpPr txBox="1"/>
          <p:nvPr/>
        </p:nvSpPr>
        <p:spPr>
          <a:xfrm>
            <a:off x="-371775" y="4484125"/>
            <a:ext cx="23889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65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&lt;굼FLEX 허니스틱 인진쑥&gt;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27a2c78c8b8_1_123"/>
          <p:cNvSpPr txBox="1"/>
          <p:nvPr/>
        </p:nvSpPr>
        <p:spPr>
          <a:xfrm>
            <a:off x="5428425" y="4516325"/>
            <a:ext cx="23889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65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&lt;굼FLEX 허니스틱 솔잎&gt;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27a2c78c8b8_1_123"/>
          <p:cNvSpPr txBox="1"/>
          <p:nvPr/>
        </p:nvSpPr>
        <p:spPr>
          <a:xfrm>
            <a:off x="3313250" y="3214225"/>
            <a:ext cx="1996500" cy="1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“굼벵이에 대한 거부감이 전혀 없을 정도로 꿀맛 복숭아 맛이 다 잡아주네요. 건강에도 좋겠지만 맛도 있어요.”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“복숭아 맛이 나서 전혀 거부감이 없고 달달해서 아이들도 좋아할 것 같아요~~”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27a2c78c8b8_1_123"/>
          <p:cNvSpPr txBox="1"/>
          <p:nvPr/>
        </p:nvSpPr>
        <p:spPr>
          <a:xfrm>
            <a:off x="8049475" y="3250825"/>
            <a:ext cx="38145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  <a:p>
            <a:pPr marL="9652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 dirty="0">
                <a:solidFill>
                  <a:schemeClr val="dk1"/>
                </a:solidFill>
              </a:rPr>
              <a:t>“꿀에 달콤함과 블루베리의 향들만이 아주 찐하게 느껴져요~~”</a:t>
            </a:r>
            <a:endParaRPr sz="800" i="1" dirty="0">
              <a:solidFill>
                <a:schemeClr val="dk1"/>
              </a:solidFill>
            </a:endParaRPr>
          </a:p>
          <a:p>
            <a:pPr marL="9652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 dirty="0">
                <a:solidFill>
                  <a:schemeClr val="dk1"/>
                </a:solidFill>
              </a:rPr>
              <a:t>“다양한  방법으로 먹을 수 있어서 좋아요 </a:t>
            </a:r>
            <a:r>
              <a:rPr lang="ko-KR" sz="800" i="1" dirty="0" err="1">
                <a:solidFill>
                  <a:schemeClr val="dk1"/>
                </a:solidFill>
              </a:rPr>
              <a:t>블루베리맛이라</a:t>
            </a:r>
            <a:r>
              <a:rPr lang="ko-KR" sz="800" i="1" dirty="0">
                <a:solidFill>
                  <a:schemeClr val="dk1"/>
                </a:solidFill>
              </a:rPr>
              <a:t> 더 먹기 좋아요 몸에 </a:t>
            </a:r>
            <a:r>
              <a:rPr lang="ko-KR" sz="800" i="1" dirty="0" err="1">
                <a:solidFill>
                  <a:schemeClr val="dk1"/>
                </a:solidFill>
              </a:rPr>
              <a:t>좋은거니</a:t>
            </a:r>
            <a:r>
              <a:rPr lang="ko-KR" sz="800" i="1" dirty="0">
                <a:solidFill>
                  <a:schemeClr val="dk1"/>
                </a:solidFill>
              </a:rPr>
              <a:t> 꾸준히 </a:t>
            </a:r>
            <a:r>
              <a:rPr lang="ko-KR" sz="800" i="1" dirty="0" err="1">
                <a:solidFill>
                  <a:schemeClr val="dk1"/>
                </a:solidFill>
              </a:rPr>
              <a:t>먹으려구요</a:t>
            </a:r>
            <a:r>
              <a:rPr lang="ko-KR" sz="800" i="1" dirty="0">
                <a:solidFill>
                  <a:schemeClr val="dk1"/>
                </a:solidFill>
              </a:rPr>
              <a:t>”</a:t>
            </a:r>
            <a:endParaRPr sz="800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3" name="Google Shape;663;g27a2c78c8b8_1_123"/>
          <p:cNvSpPr txBox="1"/>
          <p:nvPr/>
        </p:nvSpPr>
        <p:spPr>
          <a:xfrm>
            <a:off x="2301150" y="4512100"/>
            <a:ext cx="33078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</a:endParaRPr>
          </a:p>
          <a:p>
            <a:pPr marL="9652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“인진쑥은 제 입맛에 딱 맞는거 같아요. 쑥향이 한가득 너무 좋은데요? 추가 구매 하겠습니다”</a:t>
            </a:r>
            <a:endParaRPr sz="800" i="1">
              <a:solidFill>
                <a:schemeClr val="dk1"/>
              </a:solidFill>
            </a:endParaRPr>
          </a:p>
          <a:p>
            <a:pPr marL="9652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“ 꾹 맛은 어르신들이 좋아하실 맛인거 같아요~ 특히 개별포장도 고급스러워 어르신들께 선물하기 좋을 것 같아요~ 꿀과 쑥도 같이 먹으니 몸이 건강해지는 기분? ㅎㅎ”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g27a2c78c8b8_1_123"/>
          <p:cNvSpPr txBox="1"/>
          <p:nvPr/>
        </p:nvSpPr>
        <p:spPr>
          <a:xfrm>
            <a:off x="8300275" y="4764250"/>
            <a:ext cx="32292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 dirty="0">
                <a:solidFill>
                  <a:schemeClr val="dk1"/>
                </a:solidFill>
              </a:rPr>
              <a:t>“</a:t>
            </a:r>
            <a:r>
              <a:rPr lang="ko-KR" sz="800" i="1" dirty="0" err="1">
                <a:solidFill>
                  <a:schemeClr val="dk1"/>
                </a:solidFill>
              </a:rPr>
              <a:t>커피먹던</a:t>
            </a:r>
            <a:r>
              <a:rPr lang="ko-KR" sz="800" i="1" dirty="0">
                <a:solidFill>
                  <a:schemeClr val="dk1"/>
                </a:solidFill>
              </a:rPr>
              <a:t> 습관 좀 고치려고 여기저기 기웃대다가 이 제품 사먹고 있습니다. 일단 꿀이 대부분이라 맛이 없으면 이상하겠죠? </a:t>
            </a:r>
            <a:r>
              <a:rPr lang="ko-KR" sz="800" i="1" dirty="0" err="1">
                <a:solidFill>
                  <a:schemeClr val="dk1"/>
                </a:solidFill>
              </a:rPr>
              <a:t>솔잎맛이라</a:t>
            </a:r>
            <a:r>
              <a:rPr lang="ko-KR" sz="800" i="1" dirty="0">
                <a:solidFill>
                  <a:schemeClr val="dk1"/>
                </a:solidFill>
              </a:rPr>
              <a:t> </a:t>
            </a:r>
            <a:r>
              <a:rPr lang="ko-KR" sz="800" i="1" dirty="0" err="1">
                <a:solidFill>
                  <a:schemeClr val="dk1"/>
                </a:solidFill>
              </a:rPr>
              <a:t>박하향</a:t>
            </a:r>
            <a:r>
              <a:rPr lang="ko-KR" sz="800" i="1" dirty="0">
                <a:solidFill>
                  <a:schemeClr val="dk1"/>
                </a:solidFill>
              </a:rPr>
              <a:t> </a:t>
            </a:r>
            <a:r>
              <a:rPr lang="ko-KR" sz="800" i="1" dirty="0" err="1">
                <a:solidFill>
                  <a:schemeClr val="dk1"/>
                </a:solidFill>
              </a:rPr>
              <a:t>처럼</a:t>
            </a:r>
            <a:r>
              <a:rPr lang="ko-KR" sz="800" i="1" dirty="0">
                <a:solidFill>
                  <a:schemeClr val="dk1"/>
                </a:solidFill>
              </a:rPr>
              <a:t> 상큼하게 너무 좋아요. 운전하면서 졸릴 때 한잔 사무실에서 하나 이렇게 먹어요.”</a:t>
            </a:r>
            <a:endParaRPr sz="800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65" name="Google Shape;665;g27a2c78c8b8_1_123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666" name="Google Shape;666;g27a2c78c8b8_1_123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67" name="Google Shape;667;g27a2c78c8b8_1_1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8" name="Google Shape;668;g27a2c78c8b8_1_123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4-3. 첨가물 분석</a:t>
            </a:r>
            <a:endParaRPr sz="2100" b="1" i="1"/>
          </a:p>
        </p:txBody>
      </p:sp>
      <p:sp>
        <p:nvSpPr>
          <p:cNvPr id="27" name="TextBox 26"/>
          <p:cNvSpPr txBox="1"/>
          <p:nvPr/>
        </p:nvSpPr>
        <p:spPr>
          <a:xfrm>
            <a:off x="4495591" y="2770595"/>
            <a:ext cx="2427268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제품 사진</a:t>
            </a:r>
            <a:r>
              <a:rPr lang="en-US" altLang="ko-KR" dirty="0" smtClean="0"/>
              <a:t>(</a:t>
            </a:r>
            <a:r>
              <a:rPr lang="ko-KR" altLang="en-US" dirty="0" smtClean="0"/>
              <a:t>첨가물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잘 안보임</a:t>
            </a:r>
            <a:endParaRPr lang="en-US" altLang="ko-KR" dirty="0" smtClean="0"/>
          </a:p>
          <a:p>
            <a:r>
              <a:rPr lang="ko-KR" altLang="en-US" dirty="0" smtClean="0"/>
              <a:t>더 키울 방법 찾기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495591" y="6046705"/>
            <a:ext cx="240803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리뷰 필요한 부분만 남기기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40b9f51f7a_2_213"/>
          <p:cNvSpPr/>
          <p:nvPr/>
        </p:nvSpPr>
        <p:spPr>
          <a:xfrm>
            <a:off x="237775" y="1249800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맛과 향에 대한 만족도가 높음.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첨가물에 따라 레시피가 다르게 나타남.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5" name="Google Shape;675;g240b9f51f7a_2_213"/>
          <p:cNvSpPr/>
          <p:nvPr/>
        </p:nvSpPr>
        <p:spPr>
          <a:xfrm>
            <a:off x="556304" y="713000"/>
            <a:ext cx="3814500" cy="849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워커비</a:t>
            </a:r>
            <a:endParaRPr sz="19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“꿀 스틱” 첨가물 긍정리뷰 분석</a:t>
            </a:r>
            <a:endParaRPr sz="21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76" name="Google Shape;676;g240b9f51f7a_2_213"/>
          <p:cNvPicPr preferRelativeResize="0"/>
          <p:nvPr/>
        </p:nvPicPr>
        <p:blipFill rotWithShape="1">
          <a:blip r:embed="rId3">
            <a:alphaModFix/>
          </a:blip>
          <a:srcRect r="53740"/>
          <a:stretch/>
        </p:blipFill>
        <p:spPr>
          <a:xfrm>
            <a:off x="1139175" y="3348475"/>
            <a:ext cx="1230075" cy="9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40b9f51f7a_2_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150" y="3432800"/>
            <a:ext cx="883722" cy="8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40b9f51f7a_2_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076" y="4922449"/>
            <a:ext cx="959875" cy="8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40b9f51f7a_2_213"/>
          <p:cNvPicPr preferRelativeResize="0"/>
          <p:nvPr/>
        </p:nvPicPr>
        <p:blipFill rotWithShape="1">
          <a:blip r:embed="rId6">
            <a:alphaModFix/>
          </a:blip>
          <a:srcRect r="54260"/>
          <a:stretch/>
        </p:blipFill>
        <p:spPr>
          <a:xfrm>
            <a:off x="1090025" y="4837975"/>
            <a:ext cx="1175975" cy="9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240b9f51f7a_2_213"/>
          <p:cNvSpPr txBox="1"/>
          <p:nvPr/>
        </p:nvSpPr>
        <p:spPr>
          <a:xfrm>
            <a:off x="816825" y="3048975"/>
            <a:ext cx="4206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36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</a:rPr>
              <a:t>&lt;워커비 미니팩 바닐라&gt;</a:t>
            </a:r>
            <a:endParaRPr sz="10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1" name="Google Shape;681;g240b9f51f7a_2_213"/>
          <p:cNvSpPr txBox="1"/>
          <p:nvPr/>
        </p:nvSpPr>
        <p:spPr>
          <a:xfrm>
            <a:off x="745925" y="4476950"/>
            <a:ext cx="4206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36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</a:rPr>
              <a:t>&lt;워커비 미니팩 시나몬&gt;</a:t>
            </a:r>
            <a:endParaRPr sz="10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682" name="Google Shape;682;g240b9f51f7a_2_213"/>
          <p:cNvGrpSpPr/>
          <p:nvPr/>
        </p:nvGrpSpPr>
        <p:grpSpPr>
          <a:xfrm>
            <a:off x="6652625" y="3318200"/>
            <a:ext cx="2086750" cy="986100"/>
            <a:chOff x="6652625" y="3318200"/>
            <a:chExt cx="2086750" cy="986100"/>
          </a:xfrm>
        </p:grpSpPr>
        <p:pic>
          <p:nvPicPr>
            <p:cNvPr id="683" name="Google Shape;683;g240b9f51f7a_2_2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55650" y="3378750"/>
              <a:ext cx="883725" cy="92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g240b9f51f7a_2_2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52625" y="3318200"/>
              <a:ext cx="1175975" cy="95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5" name="Google Shape;685;g240b9f51f7a_2_2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5650" y="4788351"/>
            <a:ext cx="883725" cy="101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40b9f51f7a_2_2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63700" y="4837575"/>
            <a:ext cx="1175975" cy="9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240b9f51f7a_2_213"/>
          <p:cNvSpPr txBox="1"/>
          <p:nvPr/>
        </p:nvSpPr>
        <p:spPr>
          <a:xfrm>
            <a:off x="3313250" y="3261025"/>
            <a:ext cx="1996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“꿀인데 바닐라 향이 은은하게 느껴져서 좋아요 라떼에 타먹으면 덜 단 바닐라 라떼 먹는 거 같아요”</a:t>
            </a:r>
            <a:endParaRPr sz="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“선물로 구매했는데 바닐라 라떼로 먹으면 맛있다고 합니다”</a:t>
            </a:r>
            <a:endParaRPr sz="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8" name="Google Shape;688;g240b9f51f7a_2_213"/>
          <p:cNvSpPr txBox="1"/>
          <p:nvPr/>
        </p:nvSpPr>
        <p:spPr>
          <a:xfrm>
            <a:off x="3389450" y="4708825"/>
            <a:ext cx="19965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“시나몬 향이 나는 꿀 언제나 가지고 다니며 베이글과 함께합니다. </a:t>
            </a:r>
            <a:endParaRPr sz="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보관 휴대 맛 어느 하나 부족한 게 없어요~”</a:t>
            </a:r>
            <a:endParaRPr sz="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“시나몬을 좋아해서 시켜봤는데 괜찮습니다ㅎ”  </a:t>
            </a:r>
            <a:endParaRPr sz="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9" name="Google Shape;689;g240b9f51f7a_2_213"/>
          <p:cNvSpPr txBox="1"/>
          <p:nvPr/>
        </p:nvSpPr>
        <p:spPr>
          <a:xfrm>
            <a:off x="6307414" y="3068263"/>
            <a:ext cx="26697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&lt;워커비 미니팩 레몬&gt;</a:t>
            </a:r>
            <a:endParaRPr/>
          </a:p>
        </p:txBody>
      </p:sp>
      <p:sp>
        <p:nvSpPr>
          <p:cNvPr id="690" name="Google Shape;690;g240b9f51f7a_2_213"/>
          <p:cNvSpPr txBox="1"/>
          <p:nvPr/>
        </p:nvSpPr>
        <p:spPr>
          <a:xfrm>
            <a:off x="8913875" y="3250825"/>
            <a:ext cx="29502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 “하나씩 들고 다니기 너무 좋고 </a:t>
            </a:r>
            <a:r>
              <a:rPr lang="ko-KR" sz="800" b="1" i="1">
                <a:solidFill>
                  <a:schemeClr val="dk1"/>
                </a:solidFill>
              </a:rPr>
              <a:t>탄산수</a:t>
            </a:r>
            <a:r>
              <a:rPr lang="ko-KR" sz="800" i="1">
                <a:solidFill>
                  <a:schemeClr val="dk1"/>
                </a:solidFill>
              </a:rPr>
              <a:t>랑 먹기도 너무 좋아요. 레몬 좋아하는데 레몬꿀이라 더 좋아요”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“상큼한 </a:t>
            </a:r>
            <a:r>
              <a:rPr lang="ko-KR" sz="800" b="1" i="1">
                <a:solidFill>
                  <a:schemeClr val="dk1"/>
                </a:solidFill>
              </a:rPr>
              <a:t>레몬향</a:t>
            </a:r>
            <a:r>
              <a:rPr lang="ko-KR" sz="800" i="1">
                <a:solidFill>
                  <a:schemeClr val="dk1"/>
                </a:solidFill>
              </a:rPr>
              <a:t>이라 물에 타먹기 좋네요”</a:t>
            </a:r>
            <a:endParaRPr/>
          </a:p>
        </p:txBody>
      </p:sp>
      <p:sp>
        <p:nvSpPr>
          <p:cNvPr id="691" name="Google Shape;691;g240b9f51f7a_2_213"/>
          <p:cNvSpPr txBox="1"/>
          <p:nvPr/>
        </p:nvSpPr>
        <p:spPr>
          <a:xfrm>
            <a:off x="9233200" y="4764250"/>
            <a:ext cx="22962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1">
                <a:solidFill>
                  <a:schemeClr val="dk1"/>
                </a:solidFill>
              </a:rPr>
              <a:t>“아이가 초코를 워낙 좋아해서 빵에 잼 대신 발라주려고 구매했는데 맛도 좋고 다음엔 더 큰 용량으로구매하려구요^^”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1">
                <a:solidFill>
                  <a:schemeClr val="dk1"/>
                </a:solidFill>
              </a:rPr>
              <a:t>“안 달고 엄청 맛있어요. 그냥 먹어도 맛있고 커피에 타도 맛있네요. 또 사먹으려구요 ㅎㅎ”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chemeClr val="dk1"/>
              </a:solidFill>
            </a:endParaRPr>
          </a:p>
        </p:txBody>
      </p:sp>
      <p:sp>
        <p:nvSpPr>
          <p:cNvPr id="692" name="Google Shape;692;g240b9f51f7a_2_213"/>
          <p:cNvSpPr txBox="1"/>
          <p:nvPr/>
        </p:nvSpPr>
        <p:spPr>
          <a:xfrm>
            <a:off x="6190425" y="4516325"/>
            <a:ext cx="23889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&lt;워커비 미니팩 초코&gt;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g240b9f51f7a_2_213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694" name="Google Shape;694;g240b9f51f7a_2_213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95" name="Google Shape;695;g240b9f51f7a_2_2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g240b9f51f7a_2_213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4-3. 첨가물 분석</a:t>
            </a:r>
            <a:endParaRPr sz="2100" b="1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75" y="3886877"/>
            <a:ext cx="3229252" cy="2801993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834" y="2471425"/>
            <a:ext cx="3229252" cy="2748557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" name="Google Shape;67;p6"/>
          <p:cNvSpPr/>
          <p:nvPr/>
        </p:nvSpPr>
        <p:spPr>
          <a:xfrm>
            <a:off x="237775" y="961925"/>
            <a:ext cx="115602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- 데이터 분석을 통해 경쟁력있는 “꿀 스틱” 제품 기획 제안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- 기존 “꿀 스틱”과는 차별화된 특징을 가진 경쟁력있는 제품 개발 및 마케팅전략 수립</a:t>
            </a:r>
            <a:endParaRPr sz="1600"/>
          </a:p>
        </p:txBody>
      </p:sp>
      <p:sp>
        <p:nvSpPr>
          <p:cNvPr id="68" name="Google Shape;68;p6"/>
          <p:cNvSpPr/>
          <p:nvPr/>
        </p:nvSpPr>
        <p:spPr>
          <a:xfrm>
            <a:off x="477601" y="717325"/>
            <a:ext cx="2861400" cy="536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프로젝트 목표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9" name="Google Shape;6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9988" y="4257741"/>
            <a:ext cx="2956191" cy="2431134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1836" y="2471425"/>
            <a:ext cx="3031439" cy="2221553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1" name="Google Shape;71;p6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" name="Google Shape;72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/>
        </p:nvSpPr>
        <p:spPr>
          <a:xfrm>
            <a:off x="956025" y="67400"/>
            <a:ext cx="2824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100"/>
              <a:buFont typeface="Malgun Gothic"/>
              <a:buAutoNum type="arabicPeriod"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100" b="1" i="1"/>
          </a:p>
        </p:txBody>
      </p:sp>
      <p:sp>
        <p:nvSpPr>
          <p:cNvPr id="11" name="TextBox 10"/>
          <p:cNvSpPr txBox="1"/>
          <p:nvPr/>
        </p:nvSpPr>
        <p:spPr>
          <a:xfrm>
            <a:off x="4347999" y="4103852"/>
            <a:ext cx="230864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다양한 </a:t>
            </a:r>
            <a:r>
              <a:rPr lang="ko-KR" altLang="en-US" dirty="0" err="1" smtClean="0"/>
              <a:t>꿀스틱</a:t>
            </a:r>
            <a:r>
              <a:rPr lang="ko-KR" altLang="en-US" dirty="0" smtClean="0"/>
              <a:t> 사진 </a:t>
            </a:r>
            <a:r>
              <a:rPr lang="ko-KR" altLang="en-US" dirty="0" err="1" smtClean="0"/>
              <a:t>이쁘게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40b9f51f7a_2_223"/>
          <p:cNvSpPr txBox="1"/>
          <p:nvPr/>
        </p:nvSpPr>
        <p:spPr>
          <a:xfrm>
            <a:off x="280075" y="3062275"/>
            <a:ext cx="11626200" cy="3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50800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37415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                                     </a:t>
            </a:r>
            <a:endParaRPr sz="9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21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         </a:t>
            </a: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3" name="Google Shape;703;g240b9f51f7a_2_223"/>
          <p:cNvSpPr/>
          <p:nvPr/>
        </p:nvSpPr>
        <p:spPr>
          <a:xfrm>
            <a:off x="237775" y="1262500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부정리뷰 전부 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양이나 가격에 대한 불만족에 해당함.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첨가물에 대한 불만족은 없음.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4" name="Google Shape;704;g240b9f51f7a_2_223"/>
          <p:cNvSpPr/>
          <p:nvPr/>
        </p:nvSpPr>
        <p:spPr>
          <a:xfrm>
            <a:off x="556304" y="725700"/>
            <a:ext cx="3814500" cy="849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“꿀 스틱” 첨가물 부정리뷰 분석</a:t>
            </a:r>
            <a:endParaRPr sz="19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5" name="Google Shape;705;g240b9f51f7a_2_223"/>
          <p:cNvSpPr txBox="1"/>
          <p:nvPr/>
        </p:nvSpPr>
        <p:spPr>
          <a:xfrm>
            <a:off x="364675" y="5164925"/>
            <a:ext cx="5479500" cy="17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741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&lt;부정리뷰&gt;</a:t>
            </a:r>
            <a:endParaRPr sz="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1">
                <a:solidFill>
                  <a:schemeClr val="dk1"/>
                </a:solidFill>
              </a:rPr>
              <a:t> “1+1이라해서 샀지 12개에 14000원이라하면 </a:t>
            </a:r>
            <a:r>
              <a:rPr lang="ko-KR" sz="800" b="1" i="1">
                <a:solidFill>
                  <a:schemeClr val="dk1"/>
                </a:solidFill>
              </a:rPr>
              <a:t>비싼 </a:t>
            </a:r>
            <a:r>
              <a:rPr lang="ko-KR" sz="800" i="1">
                <a:solidFill>
                  <a:schemeClr val="dk1"/>
                </a:solidFill>
              </a:rPr>
              <a:t>감이 있어 담에 살지는....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1">
                <a:solidFill>
                  <a:schemeClr val="dk1"/>
                </a:solidFill>
              </a:rPr>
              <a:t>200ml 우유에 한 포 탔는데 무지 싱겁네요</a:t>
            </a:r>
            <a:r>
              <a:rPr lang="ko-KR" sz="800" i="1">
                <a:solidFill>
                  <a:schemeClr val="dk1"/>
                </a:solidFill>
              </a:rPr>
              <a:t> 두 포는 넣어야 할 듯 살짝 맛을 봤는데 초코시럽맛~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1">
                <a:solidFill>
                  <a:schemeClr val="dk1"/>
                </a:solidFill>
              </a:rPr>
              <a:t>내용물보다 패키지, 포장이 갑인 듯 그래서 더 고급스러워 보이는 듯~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i="1">
                <a:solidFill>
                  <a:schemeClr val="dk1"/>
                </a:solidFill>
              </a:rPr>
              <a:t>내용물은 글쎄요~</a:t>
            </a:r>
            <a:r>
              <a:rPr lang="ko-KR" sz="800" b="1" i="1">
                <a:solidFill>
                  <a:schemeClr val="dk1"/>
                </a:solidFill>
              </a:rPr>
              <a:t>비싸</a:t>
            </a:r>
            <a:r>
              <a:rPr lang="ko-KR" sz="800" i="1">
                <a:solidFill>
                  <a:schemeClr val="dk1"/>
                </a:solidFill>
              </a:rPr>
              <a:t>단 느낌 밖에 없네요”</a:t>
            </a:r>
            <a:endParaRPr sz="800">
              <a:solidFill>
                <a:srgbClr val="3741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6" name="Google Shape;706;g240b9f51f7a_2_223"/>
          <p:cNvSpPr txBox="1"/>
          <p:nvPr/>
        </p:nvSpPr>
        <p:spPr>
          <a:xfrm>
            <a:off x="6246275" y="5088725"/>
            <a:ext cx="5617800" cy="17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rgbClr val="3741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&lt;부정리뷰&gt;</a:t>
            </a:r>
            <a:endParaRPr sz="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1">
                <a:solidFill>
                  <a:schemeClr val="dk1"/>
                </a:solidFill>
              </a:rPr>
              <a:t>“맛은 있는데 에이드로 만들어먹기엔 한 팩은 넘 </a:t>
            </a:r>
            <a:r>
              <a:rPr lang="ko-KR" sz="800" b="1" i="1">
                <a:solidFill>
                  <a:schemeClr val="dk1"/>
                </a:solidFill>
              </a:rPr>
              <a:t>소량</a:t>
            </a:r>
            <a:r>
              <a:rPr lang="ko-KR" sz="800" i="1">
                <a:solidFill>
                  <a:schemeClr val="dk1"/>
                </a:solidFill>
              </a:rPr>
              <a:t>이에요 탄산수로 만들었을 때 세 개는 넣어야 할 거 같아요 ㅜㅜ”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1">
                <a:solidFill>
                  <a:schemeClr val="dk1"/>
                </a:solidFill>
              </a:rPr>
              <a:t>“여름에 탄산수랑 같이 마셔봤는데 </a:t>
            </a:r>
            <a:r>
              <a:rPr lang="ko-KR" sz="800" b="1" i="1">
                <a:solidFill>
                  <a:schemeClr val="dk1"/>
                </a:solidFill>
              </a:rPr>
              <a:t>1포로는 맛이 그다지 느껴지지는 않더라고요</a:t>
            </a:r>
            <a:r>
              <a:rPr lang="ko-KR" sz="800" i="1">
                <a:solidFill>
                  <a:schemeClr val="dk1"/>
                </a:solidFill>
              </a:rPr>
              <a:t>. 손이 잘 가지는 않아요^^;  	“</a:t>
            </a:r>
            <a:endParaRPr sz="8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7415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707" name="Google Shape;707;g240b9f51f7a_2_223"/>
          <p:cNvGrpSpPr/>
          <p:nvPr/>
        </p:nvGrpSpPr>
        <p:grpSpPr>
          <a:xfrm>
            <a:off x="1527601" y="3506751"/>
            <a:ext cx="3250299" cy="1851925"/>
            <a:chOff x="6663700" y="4788351"/>
            <a:chExt cx="2075675" cy="1012368"/>
          </a:xfrm>
        </p:grpSpPr>
        <p:pic>
          <p:nvPicPr>
            <p:cNvPr id="708" name="Google Shape;708;g240b9f51f7a_2_2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55650" y="4788351"/>
              <a:ext cx="883725" cy="1012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g240b9f51f7a_2_2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63700" y="4837575"/>
              <a:ext cx="1175975" cy="90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0" name="Google Shape;710;g240b9f51f7a_2_223"/>
          <p:cNvGrpSpPr/>
          <p:nvPr/>
        </p:nvGrpSpPr>
        <p:grpSpPr>
          <a:xfrm>
            <a:off x="7166545" y="3608517"/>
            <a:ext cx="3250322" cy="1620655"/>
            <a:chOff x="6652625" y="3318200"/>
            <a:chExt cx="2086750" cy="986100"/>
          </a:xfrm>
        </p:grpSpPr>
        <p:pic>
          <p:nvPicPr>
            <p:cNvPr id="711" name="Google Shape;711;g240b9f51f7a_2_2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55650" y="3378750"/>
              <a:ext cx="883725" cy="92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g240b9f51f7a_2_2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52625" y="3318200"/>
              <a:ext cx="1175975" cy="95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3" name="Google Shape;713;g240b9f51f7a_2_223"/>
          <p:cNvSpPr txBox="1"/>
          <p:nvPr/>
        </p:nvSpPr>
        <p:spPr>
          <a:xfrm>
            <a:off x="1833775" y="3267450"/>
            <a:ext cx="23889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&lt;워커비 미니팩 초코&gt;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g240b9f51f7a_2_223"/>
          <p:cNvSpPr txBox="1"/>
          <p:nvPr/>
        </p:nvSpPr>
        <p:spPr>
          <a:xfrm>
            <a:off x="7520313" y="32674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36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&lt;워커비 미니팩 레몬&gt;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15" name="Google Shape;715;g240b9f51f7a_2_223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716" name="Google Shape;716;g240b9f51f7a_2_223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17" name="Google Shape;717;g240b9f51f7a_2_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8" name="Google Shape;718;g240b9f51f7a_2_223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4-3. 첨가물 분석</a:t>
            </a:r>
            <a:endParaRPr sz="2100" b="1"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3616" y="3053817"/>
            <a:ext cx="2129109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첨가물 결론 페이지 추가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3616" y="4680316"/>
            <a:ext cx="4352474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굳이 첨가 할거면 대중적이고 선호도 높은 첨가물로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147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40b9f51f7a_2_1178"/>
          <p:cNvSpPr txBox="1"/>
          <p:nvPr/>
        </p:nvSpPr>
        <p:spPr>
          <a:xfrm>
            <a:off x="998325" y="81525"/>
            <a:ext cx="3480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T-아카데미 X 잇더컴퍼니</a:t>
            </a:r>
            <a:endParaRPr sz="2100" b="1" i="1"/>
          </a:p>
        </p:txBody>
      </p:sp>
      <p:cxnSp>
        <p:nvCxnSpPr>
          <p:cNvPr id="725" name="Google Shape;725;g240b9f51f7a_2_1178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6" name="Google Shape;726;g240b9f51f7a_2_1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240b9f51f7a_2_1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9" y="56624"/>
            <a:ext cx="105571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240b9f51f7a_2_1178"/>
          <p:cNvSpPr txBox="1"/>
          <p:nvPr/>
        </p:nvSpPr>
        <p:spPr>
          <a:xfrm>
            <a:off x="2326650" y="2941650"/>
            <a:ext cx="77853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700" b="1"/>
              <a:t>레시피 분석</a:t>
            </a:r>
            <a:endParaRPr sz="77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40b9f51f7a_2_233"/>
          <p:cNvSpPr/>
          <p:nvPr/>
        </p:nvSpPr>
        <p:spPr>
          <a:xfrm>
            <a:off x="237775" y="1022775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네이버 스마트스토어, 네이버 블로그의 구매자들은 꿀 스틱을 음료에 가장 많이 타먹음.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마켓컬리의 구매자들은 요거트의 비율이 높게 나타남.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5" name="Google Shape;735;g240b9f51f7a_2_233"/>
          <p:cNvSpPr/>
          <p:nvPr/>
        </p:nvSpPr>
        <p:spPr>
          <a:xfrm>
            <a:off x="556300" y="790775"/>
            <a:ext cx="3408600" cy="659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</a:rPr>
              <a:t>“꿀 스틱” 활용 레시피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736" name="Google Shape;736;g240b9f51f7a_2_233"/>
          <p:cNvGrpSpPr/>
          <p:nvPr/>
        </p:nvGrpSpPr>
        <p:grpSpPr>
          <a:xfrm>
            <a:off x="2095200" y="2959750"/>
            <a:ext cx="2463300" cy="2076275"/>
            <a:chOff x="368000" y="3251850"/>
            <a:chExt cx="2463300" cy="2076275"/>
          </a:xfrm>
        </p:grpSpPr>
        <p:pic>
          <p:nvPicPr>
            <p:cNvPr id="737" name="Google Shape;737;g240b9f51f7a_2_233"/>
            <p:cNvPicPr preferRelativeResize="0"/>
            <p:nvPr/>
          </p:nvPicPr>
          <p:blipFill rotWithShape="1">
            <a:blip r:embed="rId3">
              <a:alphaModFix/>
            </a:blip>
            <a:srcRect t="5926" r="5926"/>
            <a:stretch/>
          </p:blipFill>
          <p:spPr>
            <a:xfrm>
              <a:off x="431250" y="3251850"/>
              <a:ext cx="2032872" cy="1891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g240b9f51f7a_2_233"/>
            <p:cNvSpPr txBox="1"/>
            <p:nvPr/>
          </p:nvSpPr>
          <p:spPr>
            <a:xfrm>
              <a:off x="368000" y="5008925"/>
              <a:ext cx="2463300" cy="3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ko-KR" sz="1500" b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&lt;네이버 스마트스토어&gt;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739" name="Google Shape;739;g240b9f51f7a_2_233"/>
          <p:cNvGrpSpPr/>
          <p:nvPr/>
        </p:nvGrpSpPr>
        <p:grpSpPr>
          <a:xfrm>
            <a:off x="7958821" y="2923132"/>
            <a:ext cx="2161895" cy="2076295"/>
            <a:chOff x="6155650" y="3259478"/>
            <a:chExt cx="2150925" cy="2031997"/>
          </a:xfrm>
        </p:grpSpPr>
        <p:pic>
          <p:nvPicPr>
            <p:cNvPr id="740" name="Google Shape;740;g240b9f51f7a_2_2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55650" y="3259478"/>
              <a:ext cx="2150925" cy="1756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g240b9f51f7a_2_233"/>
            <p:cNvSpPr txBox="1"/>
            <p:nvPr/>
          </p:nvSpPr>
          <p:spPr>
            <a:xfrm>
              <a:off x="6684325" y="4972275"/>
              <a:ext cx="1206300" cy="3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ko-KR" sz="15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&lt;</a:t>
              </a:r>
              <a:r>
                <a:rPr lang="ko-KR" sz="1500" b="1" dirty="0" err="1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마켓컬리</a:t>
              </a:r>
              <a:r>
                <a:rPr lang="ko-KR" sz="15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&gt;</a:t>
              </a:r>
              <a:endParaRPr dirty="0"/>
            </a:p>
          </p:txBody>
        </p:sp>
      </p:grpSp>
      <p:pic>
        <p:nvPicPr>
          <p:cNvPr id="742" name="Google Shape;742;g240b9f51f7a_2_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150" y="2908300"/>
            <a:ext cx="2273350" cy="1874544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240b9f51f7a_2_233"/>
          <p:cNvSpPr txBox="1"/>
          <p:nvPr/>
        </p:nvSpPr>
        <p:spPr>
          <a:xfrm>
            <a:off x="5396250" y="4716825"/>
            <a:ext cx="17922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5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&lt;네이버 블로그&gt;</a:t>
            </a:r>
            <a:endParaRPr/>
          </a:p>
        </p:txBody>
      </p:sp>
      <p:sp>
        <p:nvSpPr>
          <p:cNvPr id="744" name="Google Shape;744;g240b9f51f7a_2_233"/>
          <p:cNvSpPr txBox="1"/>
          <p:nvPr/>
        </p:nvSpPr>
        <p:spPr>
          <a:xfrm>
            <a:off x="3695975" y="5223425"/>
            <a:ext cx="59331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b="1" dirty="0">
                <a:solidFill>
                  <a:schemeClr val="dk1"/>
                </a:solidFill>
              </a:rPr>
              <a:t>음료</a:t>
            </a:r>
            <a:r>
              <a:rPr lang="ko-KR" sz="1000" dirty="0">
                <a:solidFill>
                  <a:schemeClr val="dk1"/>
                </a:solidFill>
              </a:rPr>
              <a:t> :커피, 물, 꿀물, 차, 녹차, 미숫가루, 우유, 맥주, </a:t>
            </a:r>
            <a:r>
              <a:rPr lang="ko-KR" sz="1000" dirty="0" err="1">
                <a:solidFill>
                  <a:schemeClr val="dk1"/>
                </a:solidFill>
              </a:rPr>
              <a:t>아메리카노</a:t>
            </a:r>
            <a:r>
              <a:rPr lang="ko-KR" sz="1000" dirty="0">
                <a:solidFill>
                  <a:schemeClr val="dk1"/>
                </a:solidFill>
              </a:rPr>
              <a:t>, 주스, 생강차, 선식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b="1" dirty="0" err="1">
                <a:solidFill>
                  <a:schemeClr val="dk1"/>
                </a:solidFill>
              </a:rPr>
              <a:t>요거트</a:t>
            </a:r>
            <a:r>
              <a:rPr lang="ko-KR" sz="1000" dirty="0">
                <a:solidFill>
                  <a:schemeClr val="dk1"/>
                </a:solidFill>
              </a:rPr>
              <a:t>: </a:t>
            </a:r>
            <a:r>
              <a:rPr lang="ko-KR" sz="1000" dirty="0" err="1">
                <a:solidFill>
                  <a:schemeClr val="dk1"/>
                </a:solidFill>
              </a:rPr>
              <a:t>요거트</a:t>
            </a:r>
            <a:r>
              <a:rPr lang="ko-KR" sz="1000" dirty="0">
                <a:solidFill>
                  <a:schemeClr val="dk1"/>
                </a:solidFill>
              </a:rPr>
              <a:t>, </a:t>
            </a:r>
            <a:r>
              <a:rPr lang="ko-KR" sz="1000" dirty="0" err="1">
                <a:solidFill>
                  <a:schemeClr val="dk1"/>
                </a:solidFill>
              </a:rPr>
              <a:t>요플레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b="1" dirty="0">
                <a:solidFill>
                  <a:schemeClr val="dk1"/>
                </a:solidFill>
              </a:rPr>
              <a:t>빵/떡</a:t>
            </a:r>
            <a:r>
              <a:rPr lang="ko-KR" sz="1000" dirty="0">
                <a:solidFill>
                  <a:schemeClr val="dk1"/>
                </a:solidFill>
              </a:rPr>
              <a:t>: 가래떡, 떡, 빵, 토스트, 피자, 샌드위치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b="1" dirty="0">
                <a:solidFill>
                  <a:schemeClr val="dk1"/>
                </a:solidFill>
              </a:rPr>
              <a:t>과일</a:t>
            </a:r>
            <a:r>
              <a:rPr lang="ko-KR" sz="1000" dirty="0">
                <a:solidFill>
                  <a:schemeClr val="dk1"/>
                </a:solidFill>
              </a:rPr>
              <a:t>: 블루베리, 과일, 바나나, 딸기, 복숭아, 레몬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b="1" dirty="0">
                <a:solidFill>
                  <a:schemeClr val="dk1"/>
                </a:solidFill>
              </a:rPr>
              <a:t>치즈</a:t>
            </a:r>
            <a:r>
              <a:rPr lang="ko-KR" sz="1000" dirty="0">
                <a:solidFill>
                  <a:schemeClr val="dk1"/>
                </a:solidFill>
              </a:rPr>
              <a:t>:</a:t>
            </a:r>
            <a:r>
              <a:rPr lang="ko-KR" sz="1000" dirty="0" err="1">
                <a:solidFill>
                  <a:schemeClr val="dk1"/>
                </a:solidFill>
              </a:rPr>
              <a:t>부라타치즈</a:t>
            </a:r>
            <a:r>
              <a:rPr lang="ko-KR" sz="1000" dirty="0">
                <a:solidFill>
                  <a:schemeClr val="dk1"/>
                </a:solidFill>
              </a:rPr>
              <a:t>, </a:t>
            </a:r>
            <a:r>
              <a:rPr lang="ko-KR" sz="1000" dirty="0" err="1">
                <a:solidFill>
                  <a:schemeClr val="dk1"/>
                </a:solidFill>
              </a:rPr>
              <a:t>브리치즈</a:t>
            </a:r>
            <a:r>
              <a:rPr lang="ko-KR" sz="1000" dirty="0">
                <a:solidFill>
                  <a:schemeClr val="dk1"/>
                </a:solidFill>
              </a:rPr>
              <a:t>, 크림치즈, 치즈, </a:t>
            </a:r>
            <a:r>
              <a:rPr lang="ko-KR" sz="1000" dirty="0" err="1">
                <a:solidFill>
                  <a:schemeClr val="dk1"/>
                </a:solidFill>
              </a:rPr>
              <a:t>리코타치즈</a:t>
            </a:r>
            <a:r>
              <a:rPr lang="ko-KR" sz="1000" dirty="0">
                <a:solidFill>
                  <a:schemeClr val="dk1"/>
                </a:solidFill>
              </a:rPr>
              <a:t>, </a:t>
            </a:r>
            <a:r>
              <a:rPr lang="ko-KR" sz="1000" dirty="0" err="1">
                <a:solidFill>
                  <a:schemeClr val="dk1"/>
                </a:solidFill>
              </a:rPr>
              <a:t>체다치즈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b="1" dirty="0">
                <a:solidFill>
                  <a:schemeClr val="dk1"/>
                </a:solidFill>
              </a:rPr>
              <a:t>견과류</a:t>
            </a:r>
            <a:r>
              <a:rPr lang="ko-KR" sz="1000" dirty="0">
                <a:solidFill>
                  <a:schemeClr val="dk1"/>
                </a:solidFill>
              </a:rPr>
              <a:t>: 견과, </a:t>
            </a:r>
            <a:r>
              <a:rPr lang="ko-KR" sz="1000" dirty="0" err="1">
                <a:solidFill>
                  <a:schemeClr val="dk1"/>
                </a:solidFill>
              </a:rPr>
              <a:t>그래놀라</a:t>
            </a:r>
            <a:r>
              <a:rPr lang="ko-KR" sz="1000" dirty="0">
                <a:solidFill>
                  <a:schemeClr val="dk1"/>
                </a:solidFill>
              </a:rPr>
              <a:t>, 카카오, 오트밀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b="1" dirty="0">
                <a:solidFill>
                  <a:schemeClr val="dk1"/>
                </a:solidFill>
              </a:rPr>
              <a:t>샐러드</a:t>
            </a:r>
            <a:r>
              <a:rPr lang="ko-KR" sz="1000" dirty="0">
                <a:solidFill>
                  <a:schemeClr val="dk1"/>
                </a:solidFill>
              </a:rPr>
              <a:t>: 샐러드, 채소, 토마토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 b="1" dirty="0">
                <a:solidFill>
                  <a:schemeClr val="dk1"/>
                </a:solidFill>
              </a:rPr>
              <a:t>기타</a:t>
            </a:r>
            <a:r>
              <a:rPr lang="ko-KR" sz="1000" dirty="0">
                <a:solidFill>
                  <a:schemeClr val="dk1"/>
                </a:solidFill>
              </a:rPr>
              <a:t>: </a:t>
            </a:r>
            <a:r>
              <a:rPr lang="ko-KR" sz="1000" dirty="0" err="1">
                <a:solidFill>
                  <a:schemeClr val="dk1"/>
                </a:solidFill>
              </a:rPr>
              <a:t>카이막</a:t>
            </a:r>
            <a:r>
              <a:rPr lang="ko-KR" sz="1000" dirty="0">
                <a:solidFill>
                  <a:schemeClr val="dk1"/>
                </a:solidFill>
              </a:rPr>
              <a:t>, 홍삼</a:t>
            </a:r>
            <a:endParaRPr sz="1000" dirty="0"/>
          </a:p>
        </p:txBody>
      </p:sp>
      <p:sp>
        <p:nvSpPr>
          <p:cNvPr id="745" name="Google Shape;745;g240b9f51f7a_2_233"/>
          <p:cNvSpPr txBox="1"/>
          <p:nvPr/>
        </p:nvSpPr>
        <p:spPr>
          <a:xfrm>
            <a:off x="1046400" y="5223425"/>
            <a:ext cx="23418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레시피 분류 기준</a:t>
            </a:r>
            <a:endParaRPr/>
          </a:p>
        </p:txBody>
      </p:sp>
      <p:sp>
        <p:nvSpPr>
          <p:cNvPr id="746" name="Google Shape;746;g240b9f51f7a_2_233"/>
          <p:cNvSpPr txBox="1"/>
          <p:nvPr/>
        </p:nvSpPr>
        <p:spPr>
          <a:xfrm>
            <a:off x="-139125" y="2515675"/>
            <a:ext cx="2820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플랫폼별</a:t>
            </a: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꿀스틱</a:t>
            </a: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레시피</a:t>
            </a:r>
            <a:endParaRPr dirty="0"/>
          </a:p>
        </p:txBody>
      </p:sp>
      <p:cxnSp>
        <p:nvCxnSpPr>
          <p:cNvPr id="747" name="Google Shape;747;g240b9f51f7a_2_233"/>
          <p:cNvCxnSpPr/>
          <p:nvPr/>
        </p:nvCxnSpPr>
        <p:spPr>
          <a:xfrm>
            <a:off x="3388200" y="5306825"/>
            <a:ext cx="12300" cy="11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8" name="Google Shape;748;g240b9f51f7a_2_233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749" name="Google Shape;749;g240b9f51f7a_2_233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50" name="Google Shape;750;g240b9f51f7a_2_2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1" name="Google Shape;751;g240b9f51f7a_2_233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4-4. 레시피 분석</a:t>
            </a:r>
            <a:endParaRPr sz="2100" b="1" i="1"/>
          </a:p>
        </p:txBody>
      </p:sp>
      <p:sp>
        <p:nvSpPr>
          <p:cNvPr id="22" name="TextBox 21"/>
          <p:cNvSpPr txBox="1"/>
          <p:nvPr/>
        </p:nvSpPr>
        <p:spPr>
          <a:xfrm>
            <a:off x="2384397" y="5838803"/>
            <a:ext cx="1311578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색상범례 추가</a:t>
            </a:r>
            <a:endParaRPr lang="ko-KR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40b9f51f7a_2_407"/>
          <p:cNvSpPr/>
          <p:nvPr/>
        </p:nvSpPr>
        <p:spPr>
          <a:xfrm>
            <a:off x="237775" y="1007938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현재 마켓컬리는 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많은 요거트 제품을 판매중임.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플랫폼 내에서 한 번에 구매가 가능해 요거트의 비율이 높게 나타남.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8" name="Google Shape;758;g240b9f51f7a_2_407"/>
          <p:cNvSpPr/>
          <p:nvPr/>
        </p:nvSpPr>
        <p:spPr>
          <a:xfrm>
            <a:off x="556175" y="714575"/>
            <a:ext cx="3432000" cy="612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</a:rPr>
              <a:t>“꿀 스틱” 활용 레시피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9" name="Google Shape;759;g240b9f51f7a_2_407"/>
          <p:cNvSpPr txBox="1"/>
          <p:nvPr/>
        </p:nvSpPr>
        <p:spPr>
          <a:xfrm>
            <a:off x="195475" y="2923150"/>
            <a:ext cx="11626200" cy="3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&lt;</a:t>
            </a:r>
            <a:r>
              <a:rPr lang="ko-KR" sz="21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마켓컬리</a:t>
            </a: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&gt;                          &lt;</a:t>
            </a:r>
            <a:r>
              <a:rPr lang="ko-KR" sz="21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마켓컬리</a:t>
            </a: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sz="21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요거트</a:t>
            </a: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제품 수&gt;</a:t>
            </a: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60" name="Google Shape;760;g240b9f51f7a_2_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976" y="2846455"/>
            <a:ext cx="3100200" cy="2531586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240b9f51f7a_2_407"/>
          <p:cNvSpPr txBox="1"/>
          <p:nvPr/>
        </p:nvSpPr>
        <p:spPr>
          <a:xfrm>
            <a:off x="10026650" y="3261300"/>
            <a:ext cx="1619100" cy="771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총 163건</a:t>
            </a:r>
            <a:endParaRPr/>
          </a:p>
        </p:txBody>
      </p:sp>
      <p:pic>
        <p:nvPicPr>
          <p:cNvPr id="762" name="Google Shape;762;g240b9f51f7a_2_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025" y="2757725"/>
            <a:ext cx="4277774" cy="27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240b9f51f7a_2_407"/>
          <p:cNvSpPr txBox="1"/>
          <p:nvPr/>
        </p:nvSpPr>
        <p:spPr>
          <a:xfrm>
            <a:off x="6593375" y="4069950"/>
            <a:ext cx="248700" cy="84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4" name="Google Shape;764;g240b9f51f7a_2_407"/>
          <p:cNvCxnSpPr/>
          <p:nvPr/>
        </p:nvCxnSpPr>
        <p:spPr>
          <a:xfrm rot="10800000" flipH="1">
            <a:off x="6854775" y="3500900"/>
            <a:ext cx="3100200" cy="221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65" name="Google Shape;765;g240b9f51f7a_2_407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766" name="Google Shape;766;g240b9f51f7a_2_407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67" name="Google Shape;767;g240b9f51f7a_2_4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8" name="Google Shape;768;g240b9f51f7a_2_407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4-4. 레시피 분석</a:t>
            </a:r>
            <a:endParaRPr sz="2100" b="1" i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g240b9f51f7a_2_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874" y="2896674"/>
            <a:ext cx="1976025" cy="184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240b9f51f7a_2_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225" y="4945650"/>
            <a:ext cx="2089675" cy="17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240b9f51f7a_2_367"/>
          <p:cNvSpPr/>
          <p:nvPr/>
        </p:nvSpPr>
        <p:spPr>
          <a:xfrm>
            <a:off x="237775" y="1149775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실제 리뷰와 블로그에서 다양한 음료 활용 레시피를 확인할 수 있음.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7" name="Google Shape;777;g240b9f51f7a_2_367"/>
          <p:cNvSpPr/>
          <p:nvPr/>
        </p:nvSpPr>
        <p:spPr>
          <a:xfrm>
            <a:off x="556300" y="790775"/>
            <a:ext cx="3497700" cy="687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solidFill>
                  <a:schemeClr val="lt1"/>
                </a:solidFill>
              </a:rPr>
              <a:t>“꿀 </a:t>
            </a:r>
            <a:r>
              <a:rPr lang="ko-KR" sz="2100" b="1" dirty="0" err="1">
                <a:solidFill>
                  <a:schemeClr val="lt1"/>
                </a:solidFill>
              </a:rPr>
              <a:t>스틱</a:t>
            </a:r>
            <a:r>
              <a:rPr lang="ko-KR" sz="2100" b="1" dirty="0">
                <a:solidFill>
                  <a:schemeClr val="lt1"/>
                </a:solidFill>
              </a:rPr>
              <a:t>” 활용 </a:t>
            </a:r>
            <a:r>
              <a:rPr lang="ko-KR" sz="2100" b="1" dirty="0" err="1">
                <a:solidFill>
                  <a:schemeClr val="lt1"/>
                </a:solidFill>
              </a:rPr>
              <a:t>레시피</a:t>
            </a:r>
            <a:endParaRPr sz="2100" b="1" dirty="0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8" name="Google Shape;778;g240b9f51f7a_2_367"/>
          <p:cNvSpPr txBox="1"/>
          <p:nvPr/>
        </p:nvSpPr>
        <p:spPr>
          <a:xfrm>
            <a:off x="5103550" y="3333738"/>
            <a:ext cx="6006600" cy="16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“과일 주스 등에 활용하기 </a:t>
            </a:r>
            <a:r>
              <a:rPr lang="ko-KR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좋네요ㅎㅎ</a:t>
            </a: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</a:t>
            </a: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“우유에 타먹으면 맛있어요”</a:t>
            </a: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“녹차 타서 </a:t>
            </a:r>
            <a:r>
              <a:rPr lang="ko-KR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한포넣고</a:t>
            </a: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미숫가루에도 </a:t>
            </a:r>
            <a:r>
              <a:rPr lang="ko-KR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한포</a:t>
            </a:r>
            <a:r>
              <a:rPr lang="ko-KR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넣어 먹었어요.”</a:t>
            </a: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9" name="Google Shape;779;g240b9f51f7a_2_367"/>
          <p:cNvSpPr txBox="1"/>
          <p:nvPr/>
        </p:nvSpPr>
        <p:spPr>
          <a:xfrm>
            <a:off x="4637500" y="4945650"/>
            <a:ext cx="6938700" cy="16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”요즘 </a:t>
            </a:r>
            <a:r>
              <a:rPr lang="ko-KR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빠진건</a:t>
            </a:r>
            <a:r>
              <a:rPr lang="ko-KR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시나몬</a:t>
            </a:r>
            <a:r>
              <a:rPr lang="ko-KR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꿀맥주</a:t>
            </a:r>
            <a:r>
              <a:rPr lang="ko-KR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저번에 동기들이랑 술 마실 때</a:t>
            </a:r>
            <a:endParaRPr i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만들어 줬더니 좋아하는 </a:t>
            </a:r>
            <a:r>
              <a:rPr lang="ko-KR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동기놈들</a:t>
            </a:r>
            <a:r>
              <a:rPr lang="ko-KR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i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ㅎㅎ</a:t>
            </a:r>
            <a:r>
              <a:rPr lang="ko-KR" i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</a:t>
            </a:r>
            <a:endParaRPr i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i="1" dirty="0">
                <a:solidFill>
                  <a:srgbClr val="33333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“우유, 빵, 선식 및 미숫가루, 플레인 </a:t>
            </a:r>
            <a:r>
              <a:rPr lang="ko-KR" i="1" dirty="0" err="1">
                <a:solidFill>
                  <a:srgbClr val="33333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요거트</a:t>
            </a:r>
            <a:r>
              <a:rPr lang="ko-KR" i="1" dirty="0">
                <a:solidFill>
                  <a:srgbClr val="33333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, 떡 기타 </a:t>
            </a:r>
            <a:r>
              <a:rPr lang="ko-KR" i="1" dirty="0" err="1">
                <a:solidFill>
                  <a:srgbClr val="33333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등다양하게</a:t>
            </a:r>
            <a:endParaRPr i="1" dirty="0">
              <a:solidFill>
                <a:srgbClr val="33333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i="1" dirty="0">
                <a:solidFill>
                  <a:srgbClr val="33333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ko-KR" i="1" dirty="0" err="1">
                <a:solidFill>
                  <a:srgbClr val="33333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한스틱</a:t>
            </a:r>
            <a:r>
              <a:rPr lang="ko-KR" i="1" dirty="0">
                <a:solidFill>
                  <a:srgbClr val="33333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같이 어울리기에 너무 좋은 꿀 조합이죠”</a:t>
            </a:r>
            <a:endParaRPr i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80" name="Google Shape;780;g240b9f51f7a_2_367"/>
          <p:cNvCxnSpPr/>
          <p:nvPr/>
        </p:nvCxnSpPr>
        <p:spPr>
          <a:xfrm rot="10800000" flipH="1">
            <a:off x="5731100" y="4659200"/>
            <a:ext cx="4941900" cy="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1" name="Google Shape;781;g240b9f51f7a_2_367"/>
          <p:cNvPicPr preferRelativeResize="0"/>
          <p:nvPr/>
        </p:nvPicPr>
        <p:blipFill rotWithShape="1">
          <a:blip r:embed="rId5">
            <a:alphaModFix/>
          </a:blip>
          <a:srcRect l="17731" r="17930" b="4049"/>
          <a:stretch/>
        </p:blipFill>
        <p:spPr>
          <a:xfrm>
            <a:off x="161575" y="4874525"/>
            <a:ext cx="2089675" cy="190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g240b9f51f7a_2_367"/>
          <p:cNvCxnSpPr>
            <a:stCxn id="775" idx="1"/>
            <a:endCxn id="781" idx="3"/>
          </p:cNvCxnSpPr>
          <p:nvPr/>
        </p:nvCxnSpPr>
        <p:spPr>
          <a:xfrm rot="10800000">
            <a:off x="2251225" y="5828163"/>
            <a:ext cx="576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4" name="Google Shape;784;g240b9f51f7a_2_367"/>
          <p:cNvCxnSpPr/>
          <p:nvPr/>
        </p:nvCxnSpPr>
        <p:spPr>
          <a:xfrm rot="10800000">
            <a:off x="2251225" y="3844675"/>
            <a:ext cx="576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85" name="Google Shape;785;g240b9f51f7a_2_367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786" name="Google Shape;786;g240b9f51f7a_2_367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87" name="Google Shape;787;g240b9f51f7a_2_3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8" name="Google Shape;788;g240b9f51f7a_2_367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4-4. 레시피 분석</a:t>
            </a:r>
            <a:endParaRPr sz="2100" b="1" i="1"/>
          </a:p>
        </p:txBody>
      </p:sp>
      <p:sp>
        <p:nvSpPr>
          <p:cNvPr id="17" name="TextBox 16"/>
          <p:cNvSpPr txBox="1"/>
          <p:nvPr/>
        </p:nvSpPr>
        <p:spPr>
          <a:xfrm>
            <a:off x="1895541" y="3333738"/>
            <a:ext cx="1132041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화살표 삭제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18302" y="4704801"/>
            <a:ext cx="2129109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레시피</a:t>
            </a:r>
            <a:r>
              <a:rPr lang="ko-KR" altLang="en-US" dirty="0" smtClean="0"/>
              <a:t> 비율은 삭제</a:t>
            </a:r>
            <a:endParaRPr lang="ko-KR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40b9f51f7a_2_1187"/>
          <p:cNvSpPr txBox="1"/>
          <p:nvPr/>
        </p:nvSpPr>
        <p:spPr>
          <a:xfrm>
            <a:off x="998325" y="81525"/>
            <a:ext cx="3480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T-아카데미 X 잇더컴퍼니</a:t>
            </a:r>
            <a:endParaRPr sz="2100" b="1" i="1"/>
          </a:p>
        </p:txBody>
      </p:sp>
      <p:cxnSp>
        <p:nvCxnSpPr>
          <p:cNvPr id="809" name="Google Shape;809;g240b9f51f7a_2_1187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0" name="Google Shape;810;g240b9f51f7a_2_1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240b9f51f7a_2_1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9" y="56624"/>
            <a:ext cx="105571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240b9f51f7a_2_1187"/>
          <p:cNvSpPr txBox="1"/>
          <p:nvPr/>
        </p:nvSpPr>
        <p:spPr>
          <a:xfrm>
            <a:off x="2326650" y="2941650"/>
            <a:ext cx="77853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700" b="1"/>
              <a:t>콘텐츠</a:t>
            </a:r>
            <a:endParaRPr sz="7700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40b9f51f7a_2_518"/>
          <p:cNvSpPr txBox="1"/>
          <p:nvPr/>
        </p:nvSpPr>
        <p:spPr>
          <a:xfrm>
            <a:off x="0" y="3045900"/>
            <a:ext cx="11821800" cy="3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508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508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 dirty="0"/>
              <a:t> 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2100" b="1" dirty="0">
                <a:solidFill>
                  <a:schemeClr val="dk1"/>
                </a:solidFill>
              </a:rPr>
              <a:t>        </a:t>
            </a: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</a:t>
            </a:r>
            <a:r>
              <a:rPr lang="ko-KR" sz="21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마켓컬리</a:t>
            </a: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‘양’ 키워드 </a:t>
            </a:r>
            <a:r>
              <a:rPr lang="ko-KR" sz="21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워드클라우드</a:t>
            </a: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&gt;</a:t>
            </a:r>
            <a:r>
              <a:rPr lang="ko-KR" sz="2100" b="1" dirty="0">
                <a:solidFill>
                  <a:schemeClr val="dk1"/>
                </a:solidFill>
              </a:rPr>
              <a:t>                   </a:t>
            </a: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</a:t>
            </a:r>
            <a:r>
              <a:rPr lang="ko-KR" sz="21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워커비</a:t>
            </a: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‘양’키워드 워드 </a:t>
            </a:r>
            <a:r>
              <a:rPr lang="ko-KR" sz="21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클라우드</a:t>
            </a:r>
            <a:r>
              <a:rPr lang="ko-KR" sz="2100"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&gt;</a:t>
            </a:r>
            <a:endParaRPr sz="21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9" name="Google Shape;819;g240b9f51f7a_2_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150" y="3039450"/>
            <a:ext cx="4363450" cy="27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240b9f51f7a_2_5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3175" y="3045900"/>
            <a:ext cx="4640775" cy="27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g240b9f51f7a_2_518"/>
          <p:cNvSpPr/>
          <p:nvPr/>
        </p:nvSpPr>
        <p:spPr>
          <a:xfrm>
            <a:off x="325200" y="1167175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꿀 스틱 구매자들은 음료에 타먹는 레시피를 가장 일반적으로 활용함.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현재 꿀 스틱 구매자들은 양에 대한 불만이 많음.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   음료와 꿀의 비율가이드 제공으로 기존 꿀 스틱의 불편사항을 개선할 수 있음.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2" name="Google Shape;822;g240b9f51f7a_2_518"/>
          <p:cNvSpPr/>
          <p:nvPr/>
        </p:nvSpPr>
        <p:spPr>
          <a:xfrm>
            <a:off x="643725" y="916200"/>
            <a:ext cx="3612000" cy="580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</a:rPr>
              <a:t>현 “꿀 스틱” 불편사항 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23" name="Google Shape;823;g240b9f51f7a_2_5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225" y="4275775"/>
            <a:ext cx="1819300" cy="1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240b9f51f7a_2_5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400" y="4341100"/>
            <a:ext cx="870750" cy="7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g240b9f51f7a_2_5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3503" y="3011850"/>
            <a:ext cx="1720250" cy="11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240b9f51f7a_2_5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750" y="3229925"/>
            <a:ext cx="1270000" cy="104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g240b9f51f7a_2_518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828" name="Google Shape;828;g240b9f51f7a_2_518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29" name="Google Shape;829;g240b9f51f7a_2_5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0" name="Google Shape;830;g240b9f51f7a_2_518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4-5. 콘텐츠</a:t>
            </a:r>
            <a:endParaRPr sz="2100" b="1" i="1"/>
          </a:p>
        </p:txBody>
      </p:sp>
      <p:sp>
        <p:nvSpPr>
          <p:cNvPr id="15" name="TextBox 14"/>
          <p:cNvSpPr txBox="1"/>
          <p:nvPr/>
        </p:nvSpPr>
        <p:spPr>
          <a:xfrm>
            <a:off x="3263674" y="2767124"/>
            <a:ext cx="4581703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사실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블로그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스스</a:t>
            </a:r>
            <a:r>
              <a:rPr lang="ko-KR" altLang="en-US" dirty="0" smtClean="0"/>
              <a:t> 워클 </a:t>
            </a:r>
            <a:r>
              <a:rPr lang="ko-KR" altLang="en-US" dirty="0" err="1" smtClean="0"/>
              <a:t>가져오는게</a:t>
            </a:r>
            <a:r>
              <a:rPr lang="ko-KR" altLang="en-US" dirty="0" smtClean="0"/>
              <a:t> 논리상 적합</a:t>
            </a:r>
            <a:r>
              <a:rPr lang="en-US" altLang="ko-KR" dirty="0" smtClean="0"/>
              <a:t>,,</a:t>
            </a:r>
          </a:p>
          <a:p>
            <a:r>
              <a:rPr lang="ko-KR" altLang="en-US" dirty="0" smtClean="0"/>
              <a:t>아님 플랫폼 다 보여주던가</a:t>
            </a:r>
            <a:r>
              <a:rPr lang="en-US" altLang="ko-KR" dirty="0" smtClean="0"/>
              <a:t>,,</a:t>
            </a:r>
            <a:endParaRPr lang="ko-KR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40b9f51f7a_2_604"/>
          <p:cNvSpPr/>
          <p:nvPr/>
        </p:nvSpPr>
        <p:spPr>
          <a:xfrm>
            <a:off x="237775" y="1128988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   </a:t>
            </a:r>
            <a:r>
              <a:rPr lang="ko-KR" sz="1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‘꿀조합 OO스틱’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은 다양한 꿀 스틱 활용 음료에 최적화된 제품. 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꿀조합이란 </a:t>
            </a:r>
            <a:r>
              <a:rPr lang="ko-KR" sz="1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음료와 꿀 스틱간의 꿀조합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또는 </a:t>
            </a:r>
            <a:r>
              <a:rPr lang="ko-KR" sz="1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첨가물과 꿀스틱간의 꿀조합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을 의미함.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음료와 꿀스틱과의 최적의 비율을 제시하는 전용 </a:t>
            </a:r>
            <a:r>
              <a:rPr lang="ko-KR" sz="1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‘꿀팁 보틀’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과 함께 제공됨.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7" name="Google Shape;837;g240b9f51f7a_2_604"/>
          <p:cNvSpPr/>
          <p:nvPr/>
        </p:nvSpPr>
        <p:spPr>
          <a:xfrm>
            <a:off x="578150" y="790775"/>
            <a:ext cx="3814500" cy="658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</a:rPr>
              <a:t>‘꿀조합 OO스틱’과’꿀팁 보틀’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8" name="Google Shape;838;g240b9f51f7a_2_604"/>
          <p:cNvSpPr txBox="1"/>
          <p:nvPr/>
        </p:nvSpPr>
        <p:spPr>
          <a:xfrm>
            <a:off x="0" y="3045900"/>
            <a:ext cx="11821800" cy="3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508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508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900"/>
              <a:t> 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2100" b="1">
                <a:solidFill>
                  <a:schemeClr val="dk1"/>
                </a:solidFill>
              </a:rPr>
              <a:t>        </a:t>
            </a:r>
            <a:r>
              <a:rPr lang="ko-KR" sz="21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&lt;”꿀팁보틀” 예시&gt;</a:t>
            </a: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39" name="Google Shape;839;g240b9f51f7a_2_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600" y="2940850"/>
            <a:ext cx="2683675" cy="23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g240b9f51f7a_2_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940850"/>
            <a:ext cx="3399425" cy="2388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1" name="Google Shape;841;g240b9f51f7a_2_604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842" name="Google Shape;842;g240b9f51f7a_2_604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43" name="Google Shape;843;g240b9f51f7a_2_6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4" name="Google Shape;844;g240b9f51f7a_2_604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4-5. 콘텐츠</a:t>
            </a:r>
            <a:endParaRPr sz="2100" b="1" i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40b9f51f7a_2_532"/>
          <p:cNvSpPr/>
          <p:nvPr/>
        </p:nvSpPr>
        <p:spPr>
          <a:xfrm>
            <a:off x="237775" y="954300"/>
            <a:ext cx="11541600" cy="12609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보틀에 </a:t>
            </a:r>
            <a:r>
              <a:rPr lang="ko-KR" sz="1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제주 자연 이미지</a:t>
            </a: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를 담아 제주 꿀 스틱 브랜딩으로도 활용이 가능함.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4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1" name="Google Shape;851;g240b9f51f7a_2_532"/>
          <p:cNvSpPr/>
          <p:nvPr/>
        </p:nvSpPr>
        <p:spPr>
          <a:xfrm>
            <a:off x="556301" y="649500"/>
            <a:ext cx="3256200" cy="564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</a:rPr>
              <a:t>“꿀조합 OO스틱”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2" name="Google Shape;852;g240b9f51f7a_2_532"/>
          <p:cNvSpPr txBox="1"/>
          <p:nvPr/>
        </p:nvSpPr>
        <p:spPr>
          <a:xfrm>
            <a:off x="4254775" y="6191200"/>
            <a:ext cx="35076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&lt;브랜딩 예시&gt;</a:t>
            </a: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53" name="Google Shape;853;g240b9f51f7a_2_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349" y="2726840"/>
            <a:ext cx="3256200" cy="346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240b9f51f7a_2_532"/>
          <p:cNvPicPr preferRelativeResize="0"/>
          <p:nvPr/>
        </p:nvPicPr>
        <p:blipFill rotWithShape="1">
          <a:blip r:embed="rId4">
            <a:alphaModFix/>
          </a:blip>
          <a:srcRect l="28649" r="29470"/>
          <a:stretch/>
        </p:blipFill>
        <p:spPr>
          <a:xfrm>
            <a:off x="6182375" y="4021150"/>
            <a:ext cx="514700" cy="13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240b9f51f7a_2_532"/>
          <p:cNvPicPr preferRelativeResize="0"/>
          <p:nvPr/>
        </p:nvPicPr>
        <p:blipFill rotWithShape="1">
          <a:blip r:embed="rId5">
            <a:alphaModFix/>
          </a:blip>
          <a:srcRect l="4390" r="12916"/>
          <a:stretch/>
        </p:blipFill>
        <p:spPr>
          <a:xfrm>
            <a:off x="6233775" y="5026623"/>
            <a:ext cx="411900" cy="39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6" name="Google Shape;856;g240b9f51f7a_2_532"/>
          <p:cNvGrpSpPr/>
          <p:nvPr/>
        </p:nvGrpSpPr>
        <p:grpSpPr>
          <a:xfrm>
            <a:off x="477600" y="-167578"/>
            <a:ext cx="11830801" cy="958358"/>
            <a:chOff x="477600" y="-167578"/>
            <a:chExt cx="11830801" cy="958358"/>
          </a:xfrm>
        </p:grpSpPr>
        <p:cxnSp>
          <p:nvCxnSpPr>
            <p:cNvPr id="857" name="Google Shape;857;g240b9f51f7a_2_532"/>
            <p:cNvCxnSpPr/>
            <p:nvPr/>
          </p:nvCxnSpPr>
          <p:spPr>
            <a:xfrm rot="10800000" flipH="1">
              <a:off x="477600" y="555800"/>
              <a:ext cx="11541600" cy="30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58" name="Google Shape;858;g240b9f51f7a_2_5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67549" y="-167578"/>
              <a:ext cx="3740851" cy="958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9" name="Google Shape;859;g240b9f51f7a_2_532"/>
          <p:cNvSpPr txBox="1"/>
          <p:nvPr/>
        </p:nvSpPr>
        <p:spPr>
          <a:xfrm>
            <a:off x="707750" y="70550"/>
            <a:ext cx="2900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4-5. 콘텐츠</a:t>
            </a:r>
            <a:endParaRPr sz="2100" b="1"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184850" y="1144800"/>
            <a:ext cx="11460600" cy="5461200"/>
          </a:xfrm>
          <a:prstGeom prst="round2DiagRect">
            <a:avLst>
              <a:gd name="adj1" fmla="val 22724"/>
              <a:gd name="adj2" fmla="val 0"/>
            </a:avLst>
          </a:prstGeom>
          <a:solidFill>
            <a:srgbClr val="000000">
              <a:alpha val="0"/>
            </a:srgbClr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</a:t>
            </a:r>
            <a:endParaRPr sz="1600"/>
          </a:p>
        </p:txBody>
      </p:sp>
      <p:sp>
        <p:nvSpPr>
          <p:cNvPr id="79" name="Google Shape;79;p7"/>
          <p:cNvSpPr txBox="1"/>
          <p:nvPr/>
        </p:nvSpPr>
        <p:spPr>
          <a:xfrm>
            <a:off x="983432" y="1628800"/>
            <a:ext cx="13917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840750" y="792300"/>
            <a:ext cx="3327600" cy="630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개발환경</a:t>
            </a:r>
            <a:endParaRPr sz="21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" name="Google Shape;8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150" y="2287425"/>
            <a:ext cx="2422560" cy="24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078" y="2401650"/>
            <a:ext cx="2966950" cy="22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7"/>
          <p:cNvSpPr txBox="1"/>
          <p:nvPr/>
        </p:nvSpPr>
        <p:spPr>
          <a:xfrm>
            <a:off x="1983525" y="5027525"/>
            <a:ext cx="3205800" cy="562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solidFill>
                  <a:schemeClr val="dk1"/>
                </a:solidFill>
              </a:rPr>
              <a:t>python version : 3.10.9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6410650" y="5027525"/>
            <a:ext cx="3598200" cy="562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</a:rPr>
              <a:t>tableau version : 2023.1.3</a:t>
            </a:r>
            <a:endParaRPr sz="2300">
              <a:solidFill>
                <a:schemeClr val="dk1"/>
              </a:solidFill>
            </a:endParaRPr>
          </a:p>
        </p:txBody>
      </p:sp>
      <p:cxnSp>
        <p:nvCxnSpPr>
          <p:cNvPr id="85" name="Google Shape;85;p7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6" name="Google Shape;8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 txBox="1"/>
          <p:nvPr/>
        </p:nvSpPr>
        <p:spPr>
          <a:xfrm>
            <a:off x="956025" y="67400"/>
            <a:ext cx="2824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100"/>
              <a:buFont typeface="Malgun Gothic"/>
              <a:buAutoNum type="arabicPeriod"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100" b="1" i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76088" y="267919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결론페이지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6610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76088" y="303580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보완사항</a:t>
            </a:r>
            <a:r>
              <a:rPr lang="en-US" altLang="ko-KR" dirty="0" smtClean="0"/>
              <a:t>,,,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3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0b9f51f7a_2_696"/>
          <p:cNvSpPr/>
          <p:nvPr/>
        </p:nvSpPr>
        <p:spPr>
          <a:xfrm>
            <a:off x="263175" y="1022850"/>
            <a:ext cx="11460600" cy="5456400"/>
          </a:xfrm>
          <a:prstGeom prst="round2DiagRect">
            <a:avLst>
              <a:gd name="adj1" fmla="val 22724"/>
              <a:gd name="adj2" fmla="val 0"/>
            </a:avLst>
          </a:prstGeom>
          <a:solidFill>
            <a:srgbClr val="000000">
              <a:alpha val="0"/>
            </a:srgbClr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</a:t>
            </a:r>
            <a:endParaRPr sz="1600"/>
          </a:p>
        </p:txBody>
      </p:sp>
      <p:sp>
        <p:nvSpPr>
          <p:cNvPr id="93" name="Google Shape;93;g240b9f51f7a_2_696"/>
          <p:cNvSpPr txBox="1"/>
          <p:nvPr/>
        </p:nvSpPr>
        <p:spPr>
          <a:xfrm>
            <a:off x="983432" y="1628800"/>
            <a:ext cx="1391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40b9f51f7a_2_696"/>
          <p:cNvSpPr/>
          <p:nvPr/>
        </p:nvSpPr>
        <p:spPr>
          <a:xfrm>
            <a:off x="833725" y="798900"/>
            <a:ext cx="2445600" cy="446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구조</a:t>
            </a:r>
            <a:endParaRPr sz="21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5" name="Google Shape;95;g240b9f51f7a_2_696"/>
          <p:cNvSpPr txBox="1"/>
          <p:nvPr/>
        </p:nvSpPr>
        <p:spPr>
          <a:xfrm>
            <a:off x="3203137" y="2366600"/>
            <a:ext cx="252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Data preprocessing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40b9f51f7a_2_696"/>
          <p:cNvSpPr txBox="1"/>
          <p:nvPr/>
        </p:nvSpPr>
        <p:spPr>
          <a:xfrm>
            <a:off x="5884364" y="2366588"/>
            <a:ext cx="180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Data Analysis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240b9f51f7a_2_696"/>
          <p:cNvSpPr txBox="1"/>
          <p:nvPr/>
        </p:nvSpPr>
        <p:spPr>
          <a:xfrm>
            <a:off x="8356812" y="2366600"/>
            <a:ext cx="1064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Insight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40b9f51f7a_2_696"/>
          <p:cNvSpPr txBox="1"/>
          <p:nvPr/>
        </p:nvSpPr>
        <p:spPr>
          <a:xfrm>
            <a:off x="596175" y="2366593"/>
            <a:ext cx="2445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Data Crawling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Google Shape;99;g240b9f51f7a_2_696"/>
          <p:cNvCxnSpPr/>
          <p:nvPr/>
        </p:nvCxnSpPr>
        <p:spPr>
          <a:xfrm>
            <a:off x="2773237" y="2543600"/>
            <a:ext cx="50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0" name="Google Shape;100;g240b9f51f7a_2_696"/>
          <p:cNvSpPr txBox="1"/>
          <p:nvPr/>
        </p:nvSpPr>
        <p:spPr>
          <a:xfrm>
            <a:off x="1308140" y="3054581"/>
            <a:ext cx="12306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5F6368"/>
                </a:solidFill>
                <a:highlight>
                  <a:srgbClr val="FFFFFF"/>
                </a:highlight>
              </a:rPr>
              <a:t>Selenium</a:t>
            </a:r>
            <a:endParaRPr sz="1700"/>
          </a:p>
        </p:txBody>
      </p:sp>
      <p:sp>
        <p:nvSpPr>
          <p:cNvPr id="101" name="Google Shape;101;g240b9f51f7a_2_696"/>
          <p:cNvSpPr txBox="1"/>
          <p:nvPr/>
        </p:nvSpPr>
        <p:spPr>
          <a:xfrm>
            <a:off x="913612" y="4214538"/>
            <a:ext cx="20409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5F6368"/>
                </a:solidFill>
                <a:highlight>
                  <a:srgbClr val="FFFFFF"/>
                </a:highlight>
              </a:rPr>
              <a:t>Beautiful Soup</a:t>
            </a:r>
            <a:endParaRPr sz="1700"/>
          </a:p>
        </p:txBody>
      </p:sp>
      <p:sp>
        <p:nvSpPr>
          <p:cNvPr id="102" name="Google Shape;102;g240b9f51f7a_2_696"/>
          <p:cNvSpPr txBox="1"/>
          <p:nvPr/>
        </p:nvSpPr>
        <p:spPr>
          <a:xfrm>
            <a:off x="1308140" y="5502502"/>
            <a:ext cx="12306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5F6368"/>
                </a:solidFill>
                <a:highlight>
                  <a:srgbClr val="FFFFFF"/>
                </a:highlight>
              </a:rPr>
              <a:t>Open API</a:t>
            </a:r>
            <a:endParaRPr sz="1700"/>
          </a:p>
        </p:txBody>
      </p:sp>
      <p:sp>
        <p:nvSpPr>
          <p:cNvPr id="103" name="Google Shape;103;g240b9f51f7a_2_696"/>
          <p:cNvSpPr/>
          <p:nvPr/>
        </p:nvSpPr>
        <p:spPr>
          <a:xfrm>
            <a:off x="1015024" y="3258279"/>
            <a:ext cx="135000" cy="24753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04" name="Google Shape;104;g240b9f51f7a_2_696"/>
          <p:cNvSpPr/>
          <p:nvPr/>
        </p:nvSpPr>
        <p:spPr>
          <a:xfrm>
            <a:off x="2696978" y="3258275"/>
            <a:ext cx="135000" cy="24753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05" name="Google Shape;105;g240b9f51f7a_2_696"/>
          <p:cNvSpPr txBox="1"/>
          <p:nvPr/>
        </p:nvSpPr>
        <p:spPr>
          <a:xfrm>
            <a:off x="3717595" y="4194243"/>
            <a:ext cx="13665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D5156"/>
                </a:solidFill>
                <a:highlight>
                  <a:srgbClr val="FFFFFF"/>
                </a:highlight>
              </a:rPr>
              <a:t>Stopword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240b9f51f7a_2_696"/>
          <p:cNvSpPr/>
          <p:nvPr/>
        </p:nvSpPr>
        <p:spPr>
          <a:xfrm>
            <a:off x="3564425" y="3263285"/>
            <a:ext cx="132000" cy="22965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07" name="Google Shape;107;g240b9f51f7a_2_696"/>
          <p:cNvSpPr/>
          <p:nvPr/>
        </p:nvSpPr>
        <p:spPr>
          <a:xfrm>
            <a:off x="5084100" y="3263200"/>
            <a:ext cx="132000" cy="2352000"/>
          </a:xfrm>
          <a:prstGeom prst="rightBracket">
            <a:avLst>
              <a:gd name="adj" fmla="val 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08" name="Google Shape;108;g240b9f51f7a_2_696"/>
          <p:cNvSpPr txBox="1"/>
          <p:nvPr/>
        </p:nvSpPr>
        <p:spPr>
          <a:xfrm>
            <a:off x="3617761" y="5354223"/>
            <a:ext cx="1545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33000"/>
              </a:lnSpc>
              <a:spcBef>
                <a:spcPts val="0"/>
              </a:spcBef>
              <a:spcAft>
                <a:spcPts val="4200"/>
              </a:spcAft>
              <a:buNone/>
            </a:pPr>
            <a:r>
              <a:rPr lang="ko-KR" sz="1700">
                <a:solidFill>
                  <a:srgbClr val="4D5156"/>
                </a:solidFill>
                <a:highlight>
                  <a:srgbClr val="FFFFFF"/>
                </a:highlight>
              </a:rPr>
              <a:t>Tokenization</a:t>
            </a:r>
            <a:endParaRPr sz="170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  <p:sp>
        <p:nvSpPr>
          <p:cNvPr id="109" name="Google Shape;109;g240b9f51f7a_2_696"/>
          <p:cNvSpPr txBox="1"/>
          <p:nvPr/>
        </p:nvSpPr>
        <p:spPr>
          <a:xfrm>
            <a:off x="6231260" y="4029464"/>
            <a:ext cx="12309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rgbClr val="4D5156"/>
                </a:solidFill>
                <a:highlight>
                  <a:srgbClr val="FFFFFF"/>
                </a:highlight>
              </a:rPr>
              <a:t>Sentiment Analysis</a:t>
            </a:r>
            <a:endParaRPr sz="1700">
              <a:solidFill>
                <a:srgbClr val="4D515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  <p:sp>
        <p:nvSpPr>
          <p:cNvPr id="110" name="Google Shape;110;g240b9f51f7a_2_696"/>
          <p:cNvSpPr txBox="1"/>
          <p:nvPr/>
        </p:nvSpPr>
        <p:spPr>
          <a:xfrm>
            <a:off x="8383802" y="4125912"/>
            <a:ext cx="101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7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Report</a:t>
            </a:r>
            <a:endParaRPr sz="1700">
              <a:solidFill>
                <a:srgbClr val="4D515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  <p:sp>
        <p:nvSpPr>
          <p:cNvPr id="111" name="Google Shape;111;g240b9f51f7a_2_696"/>
          <p:cNvSpPr txBox="1"/>
          <p:nvPr/>
        </p:nvSpPr>
        <p:spPr>
          <a:xfrm>
            <a:off x="3702695" y="3096750"/>
            <a:ext cx="13752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NLP</a:t>
            </a:r>
            <a:endParaRPr sz="1700"/>
          </a:p>
        </p:txBody>
      </p:sp>
      <p:sp>
        <p:nvSpPr>
          <p:cNvPr id="112" name="Google Shape;112;g240b9f51f7a_2_696"/>
          <p:cNvSpPr txBox="1"/>
          <p:nvPr/>
        </p:nvSpPr>
        <p:spPr>
          <a:xfrm>
            <a:off x="6231250" y="3126563"/>
            <a:ext cx="1230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202122"/>
                </a:solidFill>
                <a:highlight>
                  <a:srgbClr val="FFFFFF"/>
                </a:highlight>
              </a:rPr>
              <a:t>frequency analysis</a:t>
            </a:r>
            <a:endParaRPr sz="1700"/>
          </a:p>
        </p:txBody>
      </p:sp>
      <p:sp>
        <p:nvSpPr>
          <p:cNvPr id="113" name="Google Shape;113;g240b9f51f7a_2_696"/>
          <p:cNvSpPr/>
          <p:nvPr/>
        </p:nvSpPr>
        <p:spPr>
          <a:xfrm>
            <a:off x="6020863" y="3235560"/>
            <a:ext cx="132000" cy="22965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14" name="Google Shape;114;g240b9f51f7a_2_696"/>
          <p:cNvSpPr/>
          <p:nvPr/>
        </p:nvSpPr>
        <p:spPr>
          <a:xfrm>
            <a:off x="7540537" y="3235475"/>
            <a:ext cx="132000" cy="2352000"/>
          </a:xfrm>
          <a:prstGeom prst="rightBracket">
            <a:avLst>
              <a:gd name="adj" fmla="val 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15" name="Google Shape;115;g240b9f51f7a_2_696"/>
          <p:cNvSpPr txBox="1"/>
          <p:nvPr/>
        </p:nvSpPr>
        <p:spPr>
          <a:xfrm>
            <a:off x="6163449" y="5183813"/>
            <a:ext cx="13665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rgbClr val="202122"/>
                </a:solidFill>
                <a:highlight>
                  <a:srgbClr val="FFFFFF"/>
                </a:highlight>
              </a:rPr>
              <a:t>Association Analysis</a:t>
            </a:r>
            <a:endParaRPr sz="1700">
              <a:solidFill>
                <a:srgbClr val="4D515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  <p:sp>
        <p:nvSpPr>
          <p:cNvPr id="116" name="Google Shape;116;g240b9f51f7a_2_696"/>
          <p:cNvSpPr/>
          <p:nvPr/>
        </p:nvSpPr>
        <p:spPr>
          <a:xfrm>
            <a:off x="8224800" y="3752896"/>
            <a:ext cx="132000" cy="12387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17" name="Google Shape;117;g240b9f51f7a_2_696"/>
          <p:cNvSpPr/>
          <p:nvPr/>
        </p:nvSpPr>
        <p:spPr>
          <a:xfrm>
            <a:off x="9420900" y="3737900"/>
            <a:ext cx="132000" cy="1268700"/>
          </a:xfrm>
          <a:prstGeom prst="rightBracket">
            <a:avLst>
              <a:gd name="adj" fmla="val 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cxnSp>
        <p:nvCxnSpPr>
          <p:cNvPr id="118" name="Google Shape;118;g240b9f51f7a_2_696"/>
          <p:cNvCxnSpPr/>
          <p:nvPr/>
        </p:nvCxnSpPr>
        <p:spPr>
          <a:xfrm>
            <a:off x="5446249" y="2543600"/>
            <a:ext cx="50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9" name="Google Shape;119;g240b9f51f7a_2_696"/>
          <p:cNvCxnSpPr/>
          <p:nvPr/>
        </p:nvCxnSpPr>
        <p:spPr>
          <a:xfrm>
            <a:off x="7672524" y="2543600"/>
            <a:ext cx="50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0" name="Google Shape;120;g240b9f51f7a_2_696"/>
          <p:cNvCxnSpPr/>
          <p:nvPr/>
        </p:nvCxnSpPr>
        <p:spPr>
          <a:xfrm>
            <a:off x="9653724" y="2543600"/>
            <a:ext cx="506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1" name="Google Shape;121;g240b9f51f7a_2_696"/>
          <p:cNvSpPr txBox="1"/>
          <p:nvPr/>
        </p:nvSpPr>
        <p:spPr>
          <a:xfrm>
            <a:off x="10292137" y="2366600"/>
            <a:ext cx="1064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 planning</a:t>
            </a:r>
            <a:endParaRPr sz="2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2" name="Google Shape;122;g240b9f51f7a_2_696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3" name="Google Shape;123;g240b9f51f7a_2_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40b9f51f7a_2_696"/>
          <p:cNvSpPr txBox="1"/>
          <p:nvPr/>
        </p:nvSpPr>
        <p:spPr>
          <a:xfrm>
            <a:off x="956025" y="67400"/>
            <a:ext cx="2824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100"/>
              <a:buFont typeface="Malgun Gothic"/>
              <a:buAutoNum type="arabicPeriod"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100" b="1" i="1"/>
          </a:p>
        </p:txBody>
      </p:sp>
      <p:sp>
        <p:nvSpPr>
          <p:cNvPr id="35" name="TextBox 34"/>
          <p:cNvSpPr txBox="1"/>
          <p:nvPr/>
        </p:nvSpPr>
        <p:spPr>
          <a:xfrm>
            <a:off x="11446443" y="2389699"/>
            <a:ext cx="151035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한글이 </a:t>
            </a:r>
            <a:r>
              <a:rPr lang="ko-KR" altLang="en-US" dirty="0" err="1" smtClean="0"/>
              <a:t>나을듯</a:t>
            </a:r>
            <a:r>
              <a:rPr lang="en-US" altLang="ko-KR" dirty="0" smtClean="0"/>
              <a:t>..?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237775" y="949575"/>
            <a:ext cx="11460600" cy="5514600"/>
          </a:xfrm>
          <a:prstGeom prst="round2DiagRect">
            <a:avLst>
              <a:gd name="adj1" fmla="val 22724"/>
              <a:gd name="adj2" fmla="val 0"/>
            </a:avLst>
          </a:prstGeom>
          <a:solidFill>
            <a:srgbClr val="000000">
              <a:alpha val="0"/>
            </a:srgbClr>
          </a:solidFill>
          <a:ln w="152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                            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</a:t>
            </a:r>
            <a:endParaRPr sz="1600"/>
          </a:p>
        </p:txBody>
      </p:sp>
      <p:sp>
        <p:nvSpPr>
          <p:cNvPr id="130" name="Google Shape;130;p9"/>
          <p:cNvSpPr/>
          <p:nvPr/>
        </p:nvSpPr>
        <p:spPr>
          <a:xfrm>
            <a:off x="690675" y="702852"/>
            <a:ext cx="2255700" cy="498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기대 효과</a:t>
            </a:r>
            <a:endParaRPr sz="2100" b="1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31" name="Google Shape;131;p9"/>
          <p:cNvCxnSpPr/>
          <p:nvPr/>
        </p:nvCxnSpPr>
        <p:spPr>
          <a:xfrm>
            <a:off x="5003150" y="2338650"/>
            <a:ext cx="15300" cy="2539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9"/>
          <p:cNvCxnSpPr/>
          <p:nvPr/>
        </p:nvCxnSpPr>
        <p:spPr>
          <a:xfrm>
            <a:off x="11066025" y="2338650"/>
            <a:ext cx="15300" cy="2539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3" name="Google Shape;1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74" y="2384113"/>
            <a:ext cx="4019275" cy="2448575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4" name="Google Shape;134;p9"/>
          <p:cNvSpPr txBox="1"/>
          <p:nvPr/>
        </p:nvSpPr>
        <p:spPr>
          <a:xfrm>
            <a:off x="5333700" y="3110096"/>
            <a:ext cx="5417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/>
              <a:t>“K-Forest 꿀을 사용해 </a:t>
            </a:r>
            <a:endParaRPr sz="2000" dirty="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/>
              <a:t>제주를 대표할 수 있는</a:t>
            </a:r>
            <a:endParaRPr sz="2000" dirty="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/>
              <a:t>지속 가능한 </a:t>
            </a:r>
            <a:r>
              <a:rPr lang="ko-KR" sz="2000" dirty="0" err="1"/>
              <a:t>꿀스틱</a:t>
            </a:r>
            <a:r>
              <a:rPr lang="ko-KR" sz="2000" dirty="0"/>
              <a:t>”</a:t>
            </a:r>
            <a:endParaRPr sz="2000" dirty="0"/>
          </a:p>
        </p:txBody>
      </p:sp>
      <p:cxnSp>
        <p:nvCxnSpPr>
          <p:cNvPr id="135" name="Google Shape;135;p9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6" name="Google Shape;13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9"/>
          <p:cNvSpPr txBox="1"/>
          <p:nvPr/>
        </p:nvSpPr>
        <p:spPr>
          <a:xfrm>
            <a:off x="956025" y="67400"/>
            <a:ext cx="2824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100"/>
              <a:buFont typeface="Malgun Gothic"/>
              <a:buAutoNum type="arabicPeriod"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100" b="1" i="1"/>
          </a:p>
        </p:txBody>
      </p:sp>
      <p:sp>
        <p:nvSpPr>
          <p:cNvPr id="11" name="TextBox 10"/>
          <p:cNvSpPr txBox="1"/>
          <p:nvPr/>
        </p:nvSpPr>
        <p:spPr>
          <a:xfrm>
            <a:off x="2054442" y="2636290"/>
            <a:ext cx="1132041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 부적절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a2c78c8b8_0_56"/>
          <p:cNvSpPr/>
          <p:nvPr/>
        </p:nvSpPr>
        <p:spPr>
          <a:xfrm>
            <a:off x="237800" y="1059175"/>
            <a:ext cx="11781300" cy="54102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</a:t>
            </a:r>
            <a:endParaRPr sz="1600"/>
          </a:p>
        </p:txBody>
      </p:sp>
      <p:sp>
        <p:nvSpPr>
          <p:cNvPr id="143" name="Google Shape;143;g27a2c78c8b8_0_56"/>
          <p:cNvSpPr/>
          <p:nvPr/>
        </p:nvSpPr>
        <p:spPr>
          <a:xfrm>
            <a:off x="835701" y="863000"/>
            <a:ext cx="2888100" cy="488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프로젝트 목표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144" name="Google Shape;144;g27a2c78c8b8_0_56"/>
          <p:cNvGraphicFramePr/>
          <p:nvPr/>
        </p:nvGraphicFramePr>
        <p:xfrm>
          <a:off x="897439" y="1628307"/>
          <a:ext cx="10360275" cy="4353200"/>
        </p:xfrm>
        <a:graphic>
          <a:graphicData uri="http://schemas.openxmlformats.org/drawingml/2006/table">
            <a:tbl>
              <a:tblPr firstRow="1" bandRow="1">
                <a:noFill/>
                <a:tableStyleId>{36754E90-A1DE-49AF-8FCC-4541D701FD55}</a:tableStyleId>
              </a:tblPr>
              <a:tblGrid>
                <a:gridCol w="2164825"/>
                <a:gridCol w="1700925"/>
                <a:gridCol w="6494525"/>
              </a:tblGrid>
              <a:tr h="446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3A3838"/>
                          </a:solidFill>
                        </a:rPr>
                        <a:t>훈련생</a:t>
                      </a:r>
                      <a:endParaRPr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3A3838"/>
                          </a:solidFill>
                        </a:rPr>
                        <a:t>역할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3A3838"/>
                          </a:solidFill>
                        </a:rPr>
                        <a:t>담당 업무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1302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i="1" u="none" strike="noStrike" cap="none"/>
                        <a:t>홍성욱</a:t>
                      </a:r>
                      <a:endParaRPr sz="1800" b="0" i="1" u="none" strike="noStrike" cap="none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65B2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팀장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 i="1" u="none" strike="noStrike" cap="none" dirty="0"/>
                        <a:t>데이터  수집</a:t>
                      </a:r>
                      <a:endParaRPr sz="1600" i="1" u="none" strike="noStrike" cap="none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 i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연관분석</a:t>
                      </a:r>
                      <a:endParaRPr sz="1600" i="1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 i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시각화 &amp; ppt</a:t>
                      </a:r>
                      <a:endParaRPr sz="1600" i="1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130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65B2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b="0" i="1" u="none" strike="noStrike" cap="none"/>
                        <a:t>권영재</a:t>
                      </a:r>
                      <a:endParaRPr sz="1800" b="0" i="1" u="none" strike="noStrike" cap="none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65B2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i="1" u="none" strike="noStrike" cap="none"/>
                        <a:t>팀원</a:t>
                      </a:r>
                      <a:endParaRPr sz="1600" i="1" u="none" strike="noStrike" cap="none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 i="1" u="none" strike="noStrike" cap="none" dirty="0"/>
                        <a:t>데이터  수집</a:t>
                      </a:r>
                      <a:endParaRPr sz="1600" i="1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 i="1" u="none" strike="noStrike" cap="none" dirty="0"/>
                        <a:t>감성분석</a:t>
                      </a:r>
                      <a:endParaRPr sz="1600" i="1" u="none" strike="noStrike" cap="none" dirty="0"/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 i="1" dirty="0"/>
                        <a:t>발표</a:t>
                      </a:r>
                      <a:endParaRPr sz="1600" i="1" dirty="0"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0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65B2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b="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신익환</a:t>
                      </a:r>
                      <a:endParaRPr sz="1800" b="0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65B2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0" i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 i="1" u="none" strike="noStrike" cap="none" dirty="0"/>
                        <a:t>데이터  수집</a:t>
                      </a:r>
                      <a:endParaRPr sz="1600" i="1" u="none" strike="noStrike" cap="none" dirty="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i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600" i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전처리</a:t>
                      </a:r>
                      <a:endParaRPr sz="1600" i="1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lang="ko-KR" sz="1600" i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▶ 빈도분석</a:t>
                      </a:r>
                      <a:endParaRPr sz="1600" i="1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cxnSp>
        <p:nvCxnSpPr>
          <p:cNvPr id="145" name="Google Shape;145;g27a2c78c8b8_0_56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6" name="Google Shape;146;g27a2c78c8b8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7a2c78c8b8_0_56"/>
          <p:cNvSpPr txBox="1"/>
          <p:nvPr/>
        </p:nvSpPr>
        <p:spPr>
          <a:xfrm>
            <a:off x="956025" y="67400"/>
            <a:ext cx="28242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02. 프로젝트 개요</a:t>
            </a:r>
            <a:endParaRPr sz="2100" b="1" i="1"/>
          </a:p>
        </p:txBody>
      </p:sp>
      <p:sp>
        <p:nvSpPr>
          <p:cNvPr id="148" name="Google Shape;148;g27a2c78c8b8_0_56"/>
          <p:cNvSpPr txBox="1"/>
          <p:nvPr/>
        </p:nvSpPr>
        <p:spPr>
          <a:xfrm>
            <a:off x="956025" y="67400"/>
            <a:ext cx="4908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프로젝트 팀 구성 및 역할</a:t>
            </a:r>
            <a:endParaRPr sz="2100" b="1" i="1"/>
          </a:p>
        </p:txBody>
      </p:sp>
      <p:sp>
        <p:nvSpPr>
          <p:cNvPr id="9" name="TextBox 8"/>
          <p:cNvSpPr txBox="1"/>
          <p:nvPr/>
        </p:nvSpPr>
        <p:spPr>
          <a:xfrm>
            <a:off x="6843374" y="4333371"/>
            <a:ext cx="178927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담당업무에 발표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/>
          <p:nvPr/>
        </p:nvSpPr>
        <p:spPr>
          <a:xfrm>
            <a:off x="237800" y="1059175"/>
            <a:ext cx="11781300" cy="5410200"/>
          </a:xfrm>
          <a:prstGeom prst="round2DiagRect">
            <a:avLst>
              <a:gd name="adj1" fmla="val 22724"/>
              <a:gd name="adj2" fmla="val 0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</a:t>
            </a:r>
            <a:endParaRPr sz="1600"/>
          </a:p>
        </p:txBody>
      </p:sp>
      <p:sp>
        <p:nvSpPr>
          <p:cNvPr id="154" name="Google Shape;154;p11"/>
          <p:cNvSpPr/>
          <p:nvPr/>
        </p:nvSpPr>
        <p:spPr>
          <a:xfrm>
            <a:off x="835701" y="863000"/>
            <a:ext cx="2888100" cy="488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프로젝트 목표</a:t>
            </a:r>
            <a:endParaRPr sz="2100" b="1">
              <a:solidFill>
                <a:schemeClr val="lt1"/>
              </a:solidFill>
              <a:highlight>
                <a:schemeClr val="accent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155" name="Google Shape;155;p11"/>
          <p:cNvGraphicFramePr/>
          <p:nvPr>
            <p:extLst>
              <p:ext uri="{D42A27DB-BD31-4B8C-83A1-F6EECF244321}">
                <p14:modId xmlns:p14="http://schemas.microsoft.com/office/powerpoint/2010/main" val="529787709"/>
              </p:ext>
            </p:extLst>
          </p:nvPr>
        </p:nvGraphicFramePr>
        <p:xfrm>
          <a:off x="835692" y="1746717"/>
          <a:ext cx="10555700" cy="4255525"/>
        </p:xfrm>
        <a:graphic>
          <a:graphicData uri="http://schemas.openxmlformats.org/drawingml/2006/table">
            <a:tbl>
              <a:tblPr firstRow="1" bandRow="1">
                <a:noFill/>
                <a:tableStyleId>{36754E90-A1DE-49AF-8FCC-4541D701FD55}</a:tableStyleId>
              </a:tblPr>
              <a:tblGrid>
                <a:gridCol w="1849900"/>
                <a:gridCol w="2457625"/>
                <a:gridCol w="3976000"/>
                <a:gridCol w="2272175"/>
              </a:tblGrid>
              <a:tr h="45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 dirty="0">
                          <a:solidFill>
                            <a:srgbClr val="3A3838"/>
                          </a:solidFill>
                        </a:rPr>
                        <a:t>구분</a:t>
                      </a:r>
                      <a:endParaRPr sz="1500" b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3A3838"/>
                          </a:solidFill>
                        </a:rPr>
                        <a:t>기간</a:t>
                      </a: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3A3838"/>
                          </a:solidFill>
                        </a:rPr>
                        <a:t>활동</a:t>
                      </a: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u="none" strike="noStrike" cap="none">
                          <a:solidFill>
                            <a:srgbClr val="3A3838"/>
                          </a:solidFill>
                        </a:rPr>
                        <a:t>비고</a:t>
                      </a:r>
                      <a:endParaRPr sz="1500" b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</a:tr>
              <a:tr h="61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i="0" u="none" strike="noStrike" cap="none">
                          <a:solidFill>
                            <a:srgbClr val="0165B2"/>
                          </a:solidFill>
                        </a:rPr>
                        <a:t>사전 기획</a:t>
                      </a:r>
                      <a:endParaRPr sz="1500" b="1" i="0" u="none" strike="noStrike" cap="none">
                        <a:solidFill>
                          <a:srgbClr val="0165B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</a:t>
                      </a: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 </a:t>
                      </a:r>
                      <a:r>
                        <a:rPr lang="ko-KR" sz="1500" i="1" dirty="0">
                          <a:solidFill>
                            <a:srgbClr val="3A3838"/>
                          </a:solidFill>
                        </a:rPr>
                        <a:t>7</a:t>
                      </a: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lang="ko-KR" sz="1500" i="1" dirty="0">
                          <a:solidFill>
                            <a:srgbClr val="3A3838"/>
                          </a:solidFill>
                        </a:rPr>
                        <a:t>31</a:t>
                      </a: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(월) ~ </a:t>
                      </a:r>
                      <a:r>
                        <a:rPr lang="ko-KR" sz="1500" i="1" dirty="0">
                          <a:solidFill>
                            <a:srgbClr val="3A3838"/>
                          </a:solidFill>
                        </a:rPr>
                        <a:t>8</a:t>
                      </a: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/4(금)</a:t>
                      </a: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▶ 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프로젝트 기획 및 주제 선정</a:t>
                      </a:r>
                      <a:endParaRPr sz="1500" i="1" u="none" strike="noStrike" cap="none">
                        <a:solidFill>
                          <a:srgbClr val="3A3838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▶ 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기획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서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작성</a:t>
                      </a:r>
                      <a:endParaRPr sz="1500" i="1" u="none" strike="noStrike" cap="none">
                        <a:solidFill>
                          <a:srgbClr val="3A3838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프로젝트 방향성 선정</a:t>
                      </a: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66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i="0" u="none" strike="noStrike" cap="none">
                          <a:solidFill>
                            <a:srgbClr val="0165B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수집</a:t>
                      </a:r>
                      <a:endParaRPr/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8/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7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(월) ~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8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14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(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월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)</a:t>
                      </a:r>
                      <a:endParaRPr sz="1500" i="1" u="none" strike="noStrike" cap="none">
                        <a:solidFill>
                          <a:srgbClr val="3A3838"/>
                        </a:solidFill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▶ 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필요 데이터  및 수집 절차 정의</a:t>
                      </a:r>
                      <a:endParaRPr sz="1500" i="1" u="none" strike="noStrike" cap="none">
                        <a:solidFill>
                          <a:srgbClr val="3A3838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▶ 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외부 데이터 수집</a:t>
                      </a:r>
                      <a:endParaRPr sz="1500" i="1" u="none" strike="noStrike" cap="none">
                        <a:solidFill>
                          <a:srgbClr val="3A3838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크롤링 데이터 수집</a:t>
                      </a: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61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i="0" u="none" strike="noStrike" cap="none">
                          <a:solidFill>
                            <a:srgbClr val="0165B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전처리</a:t>
                      </a:r>
                      <a:endParaRPr/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8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15(화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) ~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8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15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(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화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)</a:t>
                      </a: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▶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데이터 적합성 점검 및 데이터 전처리</a:t>
                      </a:r>
                      <a:r>
                        <a:rPr lang="ko-KR" sz="1500" b="1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/>
                      </a:r>
                      <a:br>
                        <a:rPr lang="ko-KR" sz="1500" b="1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ko-KR" sz="1500" b="1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▶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데이터 자연어 처리</a:t>
                      </a:r>
                      <a:endParaRPr sz="1500" i="1" u="none" strike="noStrike" cap="none">
                        <a:solidFill>
                          <a:srgbClr val="3A3838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형태소 분석 툴 사용</a:t>
                      </a:r>
                      <a:endParaRPr sz="1500" i="1" u="none" strike="noStrike" cap="none">
                        <a:solidFill>
                          <a:srgbClr val="3A3838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1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65B2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b="1" i="0" u="none" strike="noStrike" cap="none">
                          <a:solidFill>
                            <a:srgbClr val="0165B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분석</a:t>
                      </a:r>
                      <a:endParaRPr sz="1500" b="1" i="0" u="none" strike="noStrike" cap="none">
                        <a:solidFill>
                          <a:srgbClr val="0165B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8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16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(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수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) ~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8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27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(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</a:rPr>
                        <a:t>일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)</a:t>
                      </a: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▶ </a:t>
                      </a: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감성/빈도/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연관 분석</a:t>
                      </a:r>
                      <a:endParaRPr sz="1500" i="1" u="none" strike="noStrike" cap="none">
                        <a:solidFill>
                          <a:srgbClr val="3A3838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500" b="0" i="1" u="none" strike="noStrike" cap="non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팀별 중간보고 실시</a:t>
                      </a:r>
                      <a:endParaRPr/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  <a:tr h="666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65B2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b="1" i="0" u="none" strike="noStrike" cap="none">
                          <a:solidFill>
                            <a:srgbClr val="0165B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시각화</a:t>
                      </a:r>
                      <a:endParaRPr sz="1500" b="1" i="0" u="none" strike="noStrike" cap="none">
                        <a:solidFill>
                          <a:srgbClr val="0165B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500" i="1" dirty="0">
                          <a:solidFill>
                            <a:srgbClr val="3A3838"/>
                          </a:solidFill>
                        </a:rPr>
                        <a:t>8</a:t>
                      </a: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lang="ko-KR" sz="1500" i="1" dirty="0">
                          <a:solidFill>
                            <a:srgbClr val="3A3838"/>
                          </a:solidFill>
                        </a:rPr>
                        <a:t>28</a:t>
                      </a: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(월) ~ </a:t>
                      </a:r>
                      <a:r>
                        <a:rPr lang="ko-KR" sz="1500" i="1" dirty="0" smtClean="0">
                          <a:solidFill>
                            <a:srgbClr val="3A3838"/>
                          </a:solidFill>
                        </a:rPr>
                        <a:t>9</a:t>
                      </a:r>
                      <a:r>
                        <a:rPr lang="ko-KR" sz="1500" i="1" u="none" strike="noStrike" cap="none" dirty="0" smtClean="0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lang="en-US" altLang="ko-KR" sz="1500" i="1" u="none" strike="noStrike" cap="none" dirty="0" smtClean="0">
                          <a:solidFill>
                            <a:srgbClr val="3A3838"/>
                          </a:solidFill>
                        </a:rPr>
                        <a:t>6</a:t>
                      </a:r>
                      <a:r>
                        <a:rPr lang="ko-KR" sz="1500" i="1" u="none" strike="noStrike" cap="none" dirty="0" smtClean="0">
                          <a:solidFill>
                            <a:srgbClr val="3A3838"/>
                          </a:solidFill>
                        </a:rPr>
                        <a:t>(</a:t>
                      </a:r>
                      <a:r>
                        <a:rPr lang="ko-KR" altLang="en-US" sz="1500" i="1" u="none" strike="noStrike" cap="none" dirty="0" smtClean="0">
                          <a:solidFill>
                            <a:srgbClr val="3A3838"/>
                          </a:solidFill>
                        </a:rPr>
                        <a:t>수</a:t>
                      </a:r>
                      <a:r>
                        <a:rPr lang="ko-KR" sz="1500" i="1" u="none" strike="noStrike" cap="none" dirty="0" smtClean="0">
                          <a:solidFill>
                            <a:srgbClr val="3A3838"/>
                          </a:solidFill>
                        </a:rPr>
                        <a:t>)</a:t>
                      </a: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▶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보고서 작성</a:t>
                      </a:r>
                      <a:endParaRPr sz="1500" i="1" u="none" strike="noStrike" cap="none">
                        <a:solidFill>
                          <a:srgbClr val="3A3838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▶ </a:t>
                      </a:r>
                      <a:r>
                        <a:rPr lang="ko-KR" sz="1500" i="1">
                          <a:solidFill>
                            <a:srgbClr val="3A3838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ppt 제작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500" i="1" dirty="0" err="1">
                          <a:solidFill>
                            <a:srgbClr val="3A3838"/>
                          </a:solidFill>
                        </a:rPr>
                        <a:t>인사이트</a:t>
                      </a:r>
                      <a:r>
                        <a:rPr lang="ko-KR" sz="1500" i="1" dirty="0">
                          <a:solidFill>
                            <a:srgbClr val="3A3838"/>
                          </a:solidFill>
                        </a:rPr>
                        <a:t> 도출</a:t>
                      </a: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617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총 개발기간</a:t>
                      </a:r>
                      <a:endParaRPr sz="1500" b="1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925" marR="84925" marT="42475" marB="42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b="1" u="none" strike="noStrike" cap="none" dirty="0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500" i="1" dirty="0">
                          <a:solidFill>
                            <a:srgbClr val="3A3838"/>
                          </a:solidFill>
                        </a:rPr>
                        <a:t>7</a:t>
                      </a: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lang="ko-KR" sz="1500" i="1" dirty="0">
                          <a:solidFill>
                            <a:srgbClr val="3A3838"/>
                          </a:solidFill>
                        </a:rPr>
                        <a:t>31</a:t>
                      </a: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(월) ~ </a:t>
                      </a:r>
                      <a:r>
                        <a:rPr lang="ko-KR" sz="1500" i="1" dirty="0" smtClean="0">
                          <a:solidFill>
                            <a:srgbClr val="3A3838"/>
                          </a:solidFill>
                        </a:rPr>
                        <a:t>9</a:t>
                      </a:r>
                      <a:r>
                        <a:rPr lang="ko-KR" sz="1500" i="1" u="none" strike="noStrike" cap="none" dirty="0" smtClean="0">
                          <a:solidFill>
                            <a:srgbClr val="3A3838"/>
                          </a:solidFill>
                        </a:rPr>
                        <a:t>/</a:t>
                      </a:r>
                      <a:r>
                        <a:rPr lang="en-US" altLang="ko-KR" sz="1500" i="1" u="none" strike="noStrike" cap="none" dirty="0" smtClean="0">
                          <a:solidFill>
                            <a:srgbClr val="3A3838"/>
                          </a:solidFill>
                        </a:rPr>
                        <a:t>6</a:t>
                      </a:r>
                      <a:r>
                        <a:rPr lang="ko-KR" sz="1500" i="1" u="none" strike="noStrike" cap="none" dirty="0" smtClean="0">
                          <a:solidFill>
                            <a:srgbClr val="3A3838"/>
                          </a:solidFill>
                        </a:rPr>
                        <a:t>(</a:t>
                      </a:r>
                      <a:r>
                        <a:rPr lang="ko-KR" altLang="en-US" sz="1500" i="1" u="none" strike="noStrike" cap="none" dirty="0" smtClean="0">
                          <a:solidFill>
                            <a:srgbClr val="3A3838"/>
                          </a:solidFill>
                        </a:rPr>
                        <a:t>수</a:t>
                      </a:r>
                      <a:r>
                        <a:rPr lang="ko-KR" sz="1500" i="1" u="none" strike="noStrike" cap="none" dirty="0" smtClean="0">
                          <a:solidFill>
                            <a:srgbClr val="3A3838"/>
                          </a:solidFill>
                        </a:rPr>
                        <a:t>)(</a:t>
                      </a: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총 </a:t>
                      </a:r>
                      <a:r>
                        <a:rPr lang="ko-KR" sz="1500" i="1" dirty="0">
                          <a:solidFill>
                            <a:srgbClr val="3A3838"/>
                          </a:solidFill>
                        </a:rPr>
                        <a:t>5</a:t>
                      </a:r>
                      <a:r>
                        <a:rPr lang="ko-KR" sz="1500" i="1" u="none" strike="noStrike" cap="none" dirty="0">
                          <a:solidFill>
                            <a:srgbClr val="3A3838"/>
                          </a:solidFill>
                        </a:rPr>
                        <a:t>주)</a:t>
                      </a:r>
                      <a:endParaRPr sz="1500" b="0" i="1" u="none" strike="noStrike" cap="none" dirty="0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-</a:t>
                      </a: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i="1" u="none" strike="noStrike" cap="none">
                          <a:solidFill>
                            <a:srgbClr val="3A3838"/>
                          </a:solidFill>
                        </a:rPr>
                        <a:t>-</a:t>
                      </a:r>
                      <a:endParaRPr sz="1500" b="0" i="1" u="none" strike="noStrike" cap="non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3425" marR="3925" marT="39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56" name="Google Shape;156;p11"/>
          <p:cNvSpPr txBox="1"/>
          <p:nvPr/>
        </p:nvSpPr>
        <p:spPr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lang="ko-KR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11"/>
          <p:cNvCxnSpPr/>
          <p:nvPr/>
        </p:nvCxnSpPr>
        <p:spPr>
          <a:xfrm rot="10800000" flipH="1">
            <a:off x="477600" y="555800"/>
            <a:ext cx="11541600" cy="3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8" name="Google Shape;1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549" y="-167578"/>
            <a:ext cx="3740851" cy="95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 txBox="1"/>
          <p:nvPr/>
        </p:nvSpPr>
        <p:spPr>
          <a:xfrm>
            <a:off x="956025" y="67400"/>
            <a:ext cx="44103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프로젝트 수행 절차 및 방법</a:t>
            </a:r>
            <a:endParaRPr sz="2100" b="1"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3746</Words>
  <Application>Microsoft Office PowerPoint</Application>
  <PresentationFormat>와이드스크린</PresentationFormat>
  <Paragraphs>705</Paragraphs>
  <Slides>51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Noto Sans Symbols</vt:lpstr>
      <vt:lpstr>Malgun Gothic</vt:lpstr>
      <vt:lpstr>Arial</vt:lpstr>
      <vt:lpstr>Calibri</vt:lpstr>
      <vt:lpstr>Comic Sans MS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NT550-048</cp:lastModifiedBy>
  <cp:revision>23</cp:revision>
  <dcterms:created xsi:type="dcterms:W3CDTF">2014-04-29T00:37:20Z</dcterms:created>
  <dcterms:modified xsi:type="dcterms:W3CDTF">2023-09-01T09:47:35Z</dcterms:modified>
</cp:coreProperties>
</file>